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3" r:id="rId8"/>
    <p:sldId id="264" r:id="rId9"/>
    <p:sldId id="265" r:id="rId10"/>
    <p:sldId id="266" r:id="rId11"/>
    <p:sldId id="267" r:id="rId12"/>
    <p:sldId id="270" r:id="rId13"/>
    <p:sldId id="271" r:id="rId14"/>
    <p:sldId id="272" r:id="rId15"/>
    <p:sldId id="273" r:id="rId16"/>
    <p:sldId id="274" r:id="rId17"/>
    <p:sldId id="277" r:id="rId18"/>
    <p:sldId id="278" r:id="rId19"/>
    <p:sldId id="279" r:id="rId20"/>
    <p:sldId id="280" r:id="rId21"/>
    <p:sldId id="282" r:id="rId22"/>
    <p:sldId id="283" r:id="rId23"/>
    <p:sldId id="284" r:id="rId24"/>
    <p:sldId id="285" r:id="rId25"/>
    <p:sldId id="286" r:id="rId26"/>
    <p:sldId id="287" r:id="rId27"/>
    <p:sldId id="288"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2F5795-AB34-4673-B419-C0EC4F548D22}" type="datetimeFigureOut">
              <a:rPr lang="ar-IQ" smtClean="0"/>
              <a:t>27/04/1441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CDE8DE-1FC2-4011-96D8-C87A1DB0C62C}" type="slidenum">
              <a:rPr lang="ar-IQ" smtClean="0"/>
              <a:t>‹#›</a:t>
            </a:fld>
            <a:endParaRPr lang="ar-IQ"/>
          </a:p>
        </p:txBody>
      </p:sp>
    </p:spTree>
    <p:extLst>
      <p:ext uri="{BB962C8B-B14F-4D97-AF65-F5344CB8AC3E}">
        <p14:creationId xmlns:p14="http://schemas.microsoft.com/office/powerpoint/2010/main" val="35182250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5BCDE8DE-1FC2-4011-96D8-C87A1DB0C62C}" type="slidenum">
              <a:rPr lang="ar-IQ" smtClean="0"/>
              <a:t>27</a:t>
            </a:fld>
            <a:endParaRPr lang="ar-IQ"/>
          </a:p>
        </p:txBody>
      </p:sp>
    </p:spTree>
    <p:extLst>
      <p:ext uri="{BB962C8B-B14F-4D97-AF65-F5344CB8AC3E}">
        <p14:creationId xmlns:p14="http://schemas.microsoft.com/office/powerpoint/2010/main" val="500849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 ت مادة مبادئ أدارة الاعمال </a:t>
            </a:r>
            <a:br>
              <a:rPr lang="ar-IQ" dirty="0" smtClean="0"/>
            </a:br>
            <a:r>
              <a:rPr lang="ar-IQ" dirty="0" smtClean="0"/>
              <a:t>م.د كريم صيهود كرم </a:t>
            </a:r>
            <a:endParaRPr lang="ar-IQ" dirty="0"/>
          </a:p>
        </p:txBody>
      </p:sp>
      <p:sp>
        <p:nvSpPr>
          <p:cNvPr id="3" name="عنوان فرعي 2"/>
          <p:cNvSpPr>
            <a:spLocks noGrp="1"/>
          </p:cNvSpPr>
          <p:nvPr>
            <p:ph type="subTitle" idx="1"/>
          </p:nvPr>
        </p:nvSpPr>
        <p:spPr/>
        <p:txBody>
          <a:bodyPr/>
          <a:lstStyle/>
          <a:p>
            <a:r>
              <a:rPr lang="ar-IQ" dirty="0" smtClean="0"/>
              <a:t> </a:t>
            </a:r>
            <a:endParaRPr lang="ar-IQ" dirty="0"/>
          </a:p>
        </p:txBody>
      </p:sp>
    </p:spTree>
    <p:extLst>
      <p:ext uri="{BB962C8B-B14F-4D97-AF65-F5344CB8AC3E}">
        <p14:creationId xmlns:p14="http://schemas.microsoft.com/office/powerpoint/2010/main" val="3797921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028343"/>
            <a:ext cx="7416824" cy="4093428"/>
          </a:xfrm>
          <a:prstGeom prst="rect">
            <a:avLst/>
          </a:prstGeom>
        </p:spPr>
        <p:txBody>
          <a:bodyPr wrap="square">
            <a:spAutoFit/>
          </a:bodyPr>
          <a:lstStyle/>
          <a:p>
            <a:r>
              <a:rPr lang="ar-IQ" sz="2000" b="1" dirty="0"/>
              <a:t>المهارات الإدارية:</a:t>
            </a:r>
          </a:p>
          <a:p>
            <a:r>
              <a:rPr lang="ar-IQ" sz="2000" b="1" dirty="0"/>
              <a:t>هذا و ينبغي توافر عدد من المهارات و القدرات الأساسية في المدير الجيد و التي تشمل:</a:t>
            </a:r>
          </a:p>
          <a:p>
            <a:endParaRPr lang="ar-IQ" sz="2000" b="1" dirty="0"/>
          </a:p>
          <a:p>
            <a:r>
              <a:rPr lang="ar-IQ" sz="2000" b="1" dirty="0"/>
              <a:t>1- المهارة الفنية (</a:t>
            </a:r>
            <a:r>
              <a:rPr lang="en-US" sz="2000" b="1" dirty="0"/>
              <a:t>Technical Skill): </a:t>
            </a:r>
            <a:r>
              <a:rPr lang="ar-IQ" sz="2000" b="1" dirty="0"/>
              <a:t>و تعني إلمام المدير بالجوانب الفنية للعمل الذي يديره و معرفته بأساسيات هذا العمل.</a:t>
            </a:r>
          </a:p>
          <a:p>
            <a:endParaRPr lang="ar-IQ" sz="2000" b="1" dirty="0"/>
          </a:p>
          <a:p>
            <a:r>
              <a:rPr lang="ar-IQ" sz="2000" b="1" dirty="0"/>
              <a:t>2- المهارة الإنسانية (</a:t>
            </a:r>
            <a:r>
              <a:rPr lang="en-US" sz="2000" b="1" dirty="0"/>
              <a:t>Human Skill): </a:t>
            </a:r>
            <a:r>
              <a:rPr lang="ar-IQ" sz="2000" b="1" dirty="0"/>
              <a:t>و تعني مقدرة المدير على التعامل مع البشر و فهم السلوك الإنساني و إختيار أسلوب التعامل المناسب مع الأفراد.</a:t>
            </a:r>
          </a:p>
          <a:p>
            <a:endParaRPr lang="ar-IQ" sz="2000" b="1" dirty="0"/>
          </a:p>
          <a:p>
            <a:r>
              <a:rPr lang="ar-IQ" sz="2000" b="1" dirty="0"/>
              <a:t>3- مهارة القدرة على الفهم و التبصر (</a:t>
            </a:r>
            <a:r>
              <a:rPr lang="en-US" sz="2000" b="1" dirty="0"/>
              <a:t>Conceptual Skill): </a:t>
            </a:r>
            <a:r>
              <a:rPr lang="ar-IQ" sz="2000" b="1" dirty="0"/>
              <a:t>تشير هذه المهارة إلى قدرة المدير على إدراك الصورة الكلية للموضوع و علاقات الأجزاء بالكل ، و كذلك إدراك الاّثار المتوقعة في المستقبل للتصرفات الحاضرة. كما تشمل هذه القدرة على التصور و الإبداع و إتخاذ القرارات الصائبة. </a:t>
            </a:r>
          </a:p>
        </p:txBody>
      </p:sp>
    </p:spTree>
    <p:extLst>
      <p:ext uri="{BB962C8B-B14F-4D97-AF65-F5344CB8AC3E}">
        <p14:creationId xmlns:p14="http://schemas.microsoft.com/office/powerpoint/2010/main" val="1850588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95151"/>
            <a:ext cx="7488832" cy="5909310"/>
          </a:xfrm>
          <a:prstGeom prst="rect">
            <a:avLst/>
          </a:prstGeom>
        </p:spPr>
        <p:txBody>
          <a:bodyPr wrap="square">
            <a:spAutoFit/>
          </a:bodyPr>
          <a:lstStyle/>
          <a:p>
            <a:r>
              <a:rPr lang="ar-IQ" dirty="0"/>
              <a:t>التخطيط</a:t>
            </a:r>
          </a:p>
          <a:p>
            <a:endParaRPr lang="ar-IQ" dirty="0"/>
          </a:p>
          <a:p>
            <a:r>
              <a:rPr lang="ar-IQ" b="1" dirty="0" smtClean="0"/>
              <a:t>التخطيط</a:t>
            </a:r>
            <a:endParaRPr lang="ar-IQ" b="1" dirty="0"/>
          </a:p>
          <a:p>
            <a:r>
              <a:rPr lang="ar-IQ" b="1" dirty="0"/>
              <a:t>يعتبر التخطيط أحد الوظائف الإدارية المهمة ، و التي يجب أن يمارسها المديرون بإختلاف مستوياتهم الإدارية. و يجب أن يستند التخطيط على مستويات راقية من العلم و على ممارسات و أنظمة متقدمة للتخطيط.</a:t>
            </a:r>
          </a:p>
          <a:p>
            <a:endParaRPr lang="ar-IQ" b="1" dirty="0"/>
          </a:p>
          <a:p>
            <a:r>
              <a:rPr lang="ar-IQ" b="1" dirty="0"/>
              <a:t>و يمكن تعريف التخطيط بأنه "تحديد أهداف المنظمة مع تحديد تفصيلي لطرق تحقيقها" و ببساطة فإن التخطيط يهتم ب "تحديد الهدف و طريقة تحقيقه".</a:t>
            </a:r>
          </a:p>
          <a:p>
            <a:endParaRPr lang="ar-IQ" b="1" dirty="0"/>
          </a:p>
          <a:p>
            <a:r>
              <a:rPr lang="ar-IQ" b="1" dirty="0"/>
              <a:t>أهمية التخطيط</a:t>
            </a:r>
          </a:p>
          <a:p>
            <a:r>
              <a:rPr lang="ar-IQ" b="1" dirty="0"/>
              <a:t>العمل بدون هدف و خطط يجعله لعمل بدون هدف و خطط يجعله إرتجاليا و عشوائيا و غير موجه و غالبا يفشل. وبالتالي فالتخطيط ضروري للعمل الإداري. وتكمن أهمية التخطيط في التالي:</a:t>
            </a:r>
          </a:p>
          <a:p>
            <a:endParaRPr lang="ar-IQ" b="1" dirty="0"/>
          </a:p>
          <a:p>
            <a:r>
              <a:rPr lang="ar-IQ" b="1" dirty="0"/>
              <a:t>1- الوظيفة الإدارية الأولى: يعتبر التخطيط الوظيفة الإدارية الأولى و الأشمل. فالتخطيط يسبق وظائف التنظيم ، و التوجيه ، و الرقابة. وبدون التخطيط لا توجد هذه الوظائف.</a:t>
            </a:r>
          </a:p>
          <a:p>
            <a:endParaRPr lang="ar-IQ" b="1" dirty="0"/>
          </a:p>
          <a:p>
            <a:r>
              <a:rPr lang="ar-IQ" b="1" dirty="0"/>
              <a:t>2- يقلل الغموض: يؤدي التخطيط إلى تقليل الغموض و عدم التأكد ، ذلك لأن التخطيط يزود المديرين بمعلومات ملائمة عن  نجازات المنظمة و الظروف المحيطة بها في الماضي و الحاضر ، و يعطيها القدرة على التنبؤ بما يمكن حدوثه في المستقبل.  </a:t>
            </a:r>
          </a:p>
          <a:p>
            <a:endParaRPr lang="ar-IQ" b="1" dirty="0"/>
          </a:p>
        </p:txBody>
      </p:sp>
    </p:spTree>
    <p:extLst>
      <p:ext uri="{BB962C8B-B14F-4D97-AF65-F5344CB8AC3E}">
        <p14:creationId xmlns:p14="http://schemas.microsoft.com/office/powerpoint/2010/main" val="264050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6318448" cy="4431983"/>
          </a:xfrm>
          <a:prstGeom prst="rect">
            <a:avLst/>
          </a:prstGeom>
        </p:spPr>
        <p:txBody>
          <a:bodyPr wrap="square">
            <a:spAutoFit/>
          </a:bodyPr>
          <a:lstStyle/>
          <a:p>
            <a:r>
              <a:rPr lang="ar-IQ" dirty="0"/>
              <a:t> </a:t>
            </a:r>
            <a:r>
              <a:rPr lang="ar-IQ" sz="2400" b="1" dirty="0" smtClean="0"/>
              <a:t>تناوب </a:t>
            </a:r>
            <a:r>
              <a:rPr lang="ar-IQ" sz="2400" b="1" dirty="0"/>
              <a:t>العمل (</a:t>
            </a:r>
            <a:r>
              <a:rPr lang="en-US" sz="2400" b="1" dirty="0"/>
              <a:t>Rotation): </a:t>
            </a:r>
            <a:r>
              <a:rPr lang="ar-IQ" sz="2400" b="1" dirty="0"/>
              <a:t>و يعني الإنتقال المنظم من عمل لاّخر. إن التناوب في العمل يؤدي إلى مزايا كثيرة منها زيادة خبرات الفرد في أعمال أخرى و مرونة أداء العمل في ظل غياب بعض العاملين.</a:t>
            </a:r>
          </a:p>
          <a:p>
            <a:endParaRPr lang="ar-IQ" sz="2400" b="1" dirty="0"/>
          </a:p>
          <a:p>
            <a:r>
              <a:rPr lang="ar-IQ" sz="2400" b="1" dirty="0"/>
              <a:t> </a:t>
            </a:r>
            <a:r>
              <a:rPr lang="ar-IQ" sz="2400" b="1" dirty="0" smtClean="0"/>
              <a:t>تكبير </a:t>
            </a:r>
            <a:r>
              <a:rPr lang="ar-IQ" sz="2400" b="1" dirty="0"/>
              <a:t>العمل (</a:t>
            </a:r>
            <a:r>
              <a:rPr lang="en-US" sz="2400" b="1" dirty="0"/>
              <a:t>Job Enlargement): </a:t>
            </a:r>
            <a:r>
              <a:rPr lang="ar-IQ" sz="2400" b="1" dirty="0"/>
              <a:t>ويعني إضافة بعض الأعمال المشابهة للعمل الأصلي.</a:t>
            </a:r>
          </a:p>
          <a:p>
            <a:endParaRPr lang="ar-IQ" sz="2400" b="1" dirty="0"/>
          </a:p>
          <a:p>
            <a:r>
              <a:rPr lang="ar-IQ" sz="2400" b="1" dirty="0"/>
              <a:t> </a:t>
            </a:r>
            <a:r>
              <a:rPr lang="ar-IQ" sz="2400" b="1" dirty="0" smtClean="0"/>
              <a:t>تعظيم </a:t>
            </a:r>
            <a:r>
              <a:rPr lang="ar-IQ" sz="2400" b="1" dirty="0"/>
              <a:t>العمل (</a:t>
            </a:r>
            <a:r>
              <a:rPr lang="en-US" sz="2400" b="1" dirty="0"/>
              <a:t>Job Enrichment): </a:t>
            </a:r>
            <a:r>
              <a:rPr lang="ar-IQ" sz="2400" b="1" dirty="0"/>
              <a:t>وهو تكبير العمل مع إضافة بعض المهام الجديدة و الصلاحيات و السلطات في تحديد طريقة التصرف و إتخاذ القرارات المناسبة للعمل.</a:t>
            </a:r>
          </a:p>
          <a:p>
            <a:endParaRPr lang="ar-IQ" dirty="0"/>
          </a:p>
        </p:txBody>
      </p:sp>
    </p:spTree>
    <p:extLst>
      <p:ext uri="{BB962C8B-B14F-4D97-AF65-F5344CB8AC3E}">
        <p14:creationId xmlns:p14="http://schemas.microsoft.com/office/powerpoint/2010/main" val="598494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97346"/>
            <a:ext cx="7560840" cy="5324535"/>
          </a:xfrm>
          <a:prstGeom prst="rect">
            <a:avLst/>
          </a:prstGeom>
        </p:spPr>
        <p:txBody>
          <a:bodyPr wrap="square">
            <a:spAutoFit/>
          </a:bodyPr>
          <a:lstStyle/>
          <a:p>
            <a:r>
              <a:rPr lang="ar-IQ" sz="2000" b="1" dirty="0"/>
              <a:t>مبدأ تقسيم الإدارات:</a:t>
            </a:r>
          </a:p>
          <a:p>
            <a:r>
              <a:rPr lang="ar-IQ" sz="2000" b="1" dirty="0"/>
              <a:t>يعرف تقسيم الإدارات "بالتكوين التنظيمي" أو "الهيكلية التنظيمية" يمكن النظر إلى تقسيم إلى إدارات يعتبر تجميعا للأعمال و الوظائف في شكل أقسام ، ثم تجميع الأقسام في شكل إدارات. كما يمكن النظر إلى الأمر بطريقة معاكسة حيث يعني الأمر تقسيم أهداف و أعمال الشركة إلى إدارات ، ثم تقسيم الإدارات إالى أقسام فرعية.  </a:t>
            </a:r>
          </a:p>
          <a:p>
            <a:endParaRPr lang="ar-IQ" sz="2000" b="1" dirty="0"/>
          </a:p>
          <a:p>
            <a:r>
              <a:rPr lang="ar-IQ" sz="2000" b="1" dirty="0"/>
              <a:t>ويتم التقسيم لإدارات على أساس منطقي. فيتم ذلك على أساس التشايه في الأنشطة ، أو التكامل بينها ، أو التتابع بينها. اي أن الأعمال التي تتشابه توضع في قسم واحد ، و الأقسام التي تتشابه توضع في إدارة واحدة ، و بالمثل يمكن القول بأن الأعمال و الوظائف التي تتابع وراء بعضها في طبيعة الأداة توضع في قسم واحد ، ثم أن الأقسام التي تتابع توضع في إدارة واحدة.</a:t>
            </a:r>
          </a:p>
          <a:p>
            <a:endParaRPr lang="ar-IQ" sz="2000" b="1" dirty="0"/>
          </a:p>
          <a:p>
            <a:r>
              <a:rPr lang="ar-IQ" sz="2000" b="1" dirty="0"/>
              <a:t>مبدأ نطاق الإشراف:</a:t>
            </a:r>
          </a:p>
          <a:p>
            <a:r>
              <a:rPr lang="ar-IQ" sz="2000" b="1" dirty="0"/>
              <a:t>يقصد بنطاق الإشراف "عدد العاملين الذين يشرف عليهم مدير واحد". ويؤدي هذا المبدأ إلى هرمية التنظيم. فرئيس المنظمة يشرف على عدد معين من المديرين و هم بالتالي يشرفون على أعداد أخرى ، وهكذا. وبالتالي يبدأ الهرم التنظيمي في قمته بعدد محدود من الأفراد يزداد بإطراد هبوطا إلى أسفل.</a:t>
            </a:r>
          </a:p>
        </p:txBody>
      </p:sp>
    </p:spTree>
    <p:extLst>
      <p:ext uri="{BB962C8B-B14F-4D97-AF65-F5344CB8AC3E}">
        <p14:creationId xmlns:p14="http://schemas.microsoft.com/office/powerpoint/2010/main" val="1886744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553261"/>
            <a:ext cx="7560840" cy="6678751"/>
          </a:xfrm>
          <a:prstGeom prst="rect">
            <a:avLst/>
          </a:prstGeom>
        </p:spPr>
        <p:txBody>
          <a:bodyPr wrap="square">
            <a:spAutoFit/>
          </a:bodyPr>
          <a:lstStyle/>
          <a:p>
            <a:endParaRPr lang="ar-IQ" dirty="0" smtClean="0"/>
          </a:p>
          <a:p>
            <a:endParaRPr lang="ar-IQ" dirty="0"/>
          </a:p>
          <a:p>
            <a:endParaRPr lang="ar-IQ" dirty="0" smtClean="0"/>
          </a:p>
          <a:p>
            <a:endParaRPr lang="ar-IQ" dirty="0"/>
          </a:p>
          <a:p>
            <a:endParaRPr lang="ar-IQ" dirty="0" smtClean="0"/>
          </a:p>
          <a:p>
            <a:endParaRPr lang="ar-IQ" dirty="0" smtClean="0"/>
          </a:p>
          <a:p>
            <a:r>
              <a:rPr lang="ar-IQ" sz="2000" b="1" dirty="0" smtClean="0"/>
              <a:t>مبدأ التسلسل الرئاسي:</a:t>
            </a:r>
          </a:p>
          <a:p>
            <a:r>
              <a:rPr lang="ar-IQ" sz="2000" b="1" dirty="0" smtClean="0"/>
              <a:t>يعني هذا المبدا أن السلطة و المسؤلية تنساب من أعلى لأسفل ن وفي إنسيابها تتحدد العلاقة بين كل رئيس و مرؤوسيه عبر المستويات التنظيمية المختلفة. ويخدم هذا المبدا هدفين أساسيين:</a:t>
            </a:r>
          </a:p>
          <a:p>
            <a:endParaRPr lang="ar-IQ" sz="2000" b="1" dirty="0" smtClean="0"/>
          </a:p>
          <a:p>
            <a:r>
              <a:rPr lang="ar-IQ" sz="2000" b="1" dirty="0" smtClean="0"/>
              <a:t> يعني مبدأ التسلسل الرئاسي أن لكل فرد رئيسا واحدا فقط ، وهو الذي ترفع إليه التقارير و نتائج الأعمال ، وهو الذي يتم إستشارته و الرجوع إليه في حالة الطوارئ و الأعمال الصعبة ، وهو أيضا الذي يتم الشكوى إليه.</a:t>
            </a:r>
          </a:p>
          <a:p>
            <a:endParaRPr lang="ar-IQ" sz="2000" b="1" dirty="0" smtClean="0"/>
          </a:p>
          <a:p>
            <a:r>
              <a:rPr lang="ar-IQ" sz="2000" b="1" dirty="0" smtClean="0"/>
              <a:t> يوضح التسلسل الرئاسي طرق الإتصال الرسمي داخل المنظمة ن وهو ما يعطي نوعا من النظام و الضبط لعملية الإتصال الرسمي بين وحدات التنظيم. </a:t>
            </a:r>
          </a:p>
          <a:p>
            <a:endParaRPr lang="ar-IQ" sz="2000" b="1" dirty="0" smtClean="0"/>
          </a:p>
          <a:p>
            <a:r>
              <a:rPr lang="ar-IQ" sz="2000" b="1" dirty="0" smtClean="0"/>
              <a:t>مبدأ السلطة:</a:t>
            </a:r>
          </a:p>
          <a:p>
            <a:r>
              <a:rPr lang="ar-IQ" sz="2000" b="1" dirty="0" smtClean="0"/>
              <a:t>يعتبر هذا المبدأ من أهم مبادئ التنظيم ، وهو يعني "أن من تعطى له السلطة في أداء عمل لا بد أن يعطى سلطة أن يسأل و يحاسب عليها" أي أن "عند إلقاء مسؤولية أداء عمل معين على عاتق فرد ، فإنه يجب أن يعطى السلطة اللازمة لتنفيذها".</a:t>
            </a:r>
            <a:endParaRPr lang="ar-IQ" sz="2000" b="1" dirty="0"/>
          </a:p>
        </p:txBody>
      </p:sp>
    </p:spTree>
    <p:extLst>
      <p:ext uri="{BB962C8B-B14F-4D97-AF65-F5344CB8AC3E}">
        <p14:creationId xmlns:p14="http://schemas.microsoft.com/office/powerpoint/2010/main" val="228968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97346"/>
            <a:ext cx="7056784" cy="5016758"/>
          </a:xfrm>
          <a:prstGeom prst="rect">
            <a:avLst/>
          </a:prstGeom>
        </p:spPr>
        <p:txBody>
          <a:bodyPr wrap="square">
            <a:spAutoFit/>
          </a:bodyPr>
          <a:lstStyle/>
          <a:p>
            <a:r>
              <a:rPr lang="ar-IQ" sz="2000" b="1" dirty="0"/>
              <a:t>وهناك ثلاث أنواع من السلطة:</a:t>
            </a:r>
          </a:p>
          <a:p>
            <a:endParaRPr lang="ar-IQ" sz="2000" b="1" dirty="0"/>
          </a:p>
          <a:p>
            <a:r>
              <a:rPr lang="ar-IQ" sz="2000" b="1" dirty="0"/>
              <a:t> </a:t>
            </a:r>
            <a:r>
              <a:rPr lang="ar-IQ" sz="2000" b="1" dirty="0" smtClean="0"/>
              <a:t>السلطة </a:t>
            </a:r>
            <a:r>
              <a:rPr lang="ar-IQ" sz="2000" b="1" dirty="0"/>
              <a:t>التنفيذية: وهي السلطة الممنوحة لمدير ما على مرؤوسين في التصرف و إنخاذ القرار. وهي سلطة تتحدد في بطاقات وصف الوظيفة. و يتمتع كل المديرين بسلطات تنفيذية تجاه مرؤوسيهم حينما يأمرونهم أو يطلبون منهم التقيد بالتعليمات.</a:t>
            </a:r>
          </a:p>
          <a:p>
            <a:endParaRPr lang="ar-IQ" sz="2000" b="1" dirty="0"/>
          </a:p>
          <a:p>
            <a:r>
              <a:rPr lang="ar-IQ" sz="2000" b="1" dirty="0"/>
              <a:t> </a:t>
            </a:r>
            <a:r>
              <a:rPr lang="ar-IQ" sz="2000" b="1" dirty="0" smtClean="0"/>
              <a:t>السلطة </a:t>
            </a:r>
            <a:r>
              <a:rPr lang="ar-IQ" sz="2000" b="1" dirty="0"/>
              <a:t>الإستشارية: تتمتع بعض الوحدات التنظيمية ، و بعض المديرين بالسلطة الإستشارية. وهي تعني الحق في تقديم العون و الخدمة للوحدات التنفيذية. إن العاملين في الوحدات الإستشارية يقدمون خدمة العون و المشورة و النصيحة و المعلومة و الإقتراح إلى التنفيذين.</a:t>
            </a:r>
          </a:p>
          <a:p>
            <a:endParaRPr lang="ar-IQ" sz="2000" b="1" dirty="0"/>
          </a:p>
          <a:p>
            <a:r>
              <a:rPr lang="ar-IQ" sz="2000" b="1" dirty="0"/>
              <a:t> </a:t>
            </a:r>
            <a:r>
              <a:rPr lang="ar-IQ" sz="2000" b="1" dirty="0" smtClean="0"/>
              <a:t>السلطة </a:t>
            </a:r>
            <a:r>
              <a:rPr lang="ar-IQ" sz="2000" b="1" dirty="0"/>
              <a:t>الوظيفية: يتأرجح هذا النوع من السلطة بين كل من السلطة التنفيذية و الإستشارية ، و تظهر السلطة الوظيفية في الحالتين التاليتين:</a:t>
            </a:r>
          </a:p>
          <a:p>
            <a:r>
              <a:rPr lang="en-US" sz="2000" b="1" dirty="0" smtClean="0"/>
              <a:t>o</a:t>
            </a:r>
            <a:r>
              <a:rPr lang="ar-IQ" sz="2000" b="1" dirty="0" smtClean="0"/>
              <a:t>حينما </a:t>
            </a:r>
            <a:r>
              <a:rPr lang="ar-IQ" sz="2000" b="1" dirty="0"/>
              <a:t>يمارس أحد المديرين سلطاته على جهة أخرى لا تتبعه تنظيميا.</a:t>
            </a:r>
          </a:p>
          <a:p>
            <a:r>
              <a:rPr lang="en-US" sz="2000" b="1" dirty="0" smtClean="0"/>
              <a:t>o</a:t>
            </a:r>
            <a:r>
              <a:rPr lang="ar-IQ" sz="2000" b="1" dirty="0" smtClean="0"/>
              <a:t>حينما </a:t>
            </a:r>
            <a:r>
              <a:rPr lang="ar-IQ" sz="2000" b="1" dirty="0"/>
              <a:t>يمارس أحد المديرين الإستشاريين سلطة تنفيذية.</a:t>
            </a:r>
          </a:p>
          <a:p>
            <a:endParaRPr lang="ar-IQ" sz="2000" b="1" dirty="0"/>
          </a:p>
        </p:txBody>
      </p:sp>
    </p:spTree>
    <p:extLst>
      <p:ext uri="{BB962C8B-B14F-4D97-AF65-F5344CB8AC3E}">
        <p14:creationId xmlns:p14="http://schemas.microsoft.com/office/powerpoint/2010/main" val="992001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12845"/>
            <a:ext cx="5814392" cy="6217087"/>
          </a:xfrm>
          <a:prstGeom prst="rect">
            <a:avLst/>
          </a:prstGeom>
        </p:spPr>
        <p:txBody>
          <a:bodyPr wrap="square">
            <a:spAutoFit/>
          </a:bodyPr>
          <a:lstStyle/>
          <a:p>
            <a:r>
              <a:rPr lang="ar-IQ" sz="2000" b="1" dirty="0"/>
              <a:t>كيفية بناء تنظيما ناجحا</a:t>
            </a:r>
          </a:p>
          <a:p>
            <a:r>
              <a:rPr lang="ar-IQ" sz="2000" b="1" dirty="0"/>
              <a:t>يتم بناء هيكل و أنشطة التنظيم بإتباع الخطوات التالية:</a:t>
            </a:r>
          </a:p>
          <a:p>
            <a:endParaRPr lang="ar-IQ" sz="2000" b="1" dirty="0"/>
          </a:p>
          <a:p>
            <a:r>
              <a:rPr lang="ar-IQ" sz="2000" b="1" dirty="0"/>
              <a:t>1- جمع البيانات الأساسية عن المنظمة.</a:t>
            </a:r>
          </a:p>
          <a:p>
            <a:r>
              <a:rPr lang="ar-IQ" sz="2000" b="1" dirty="0"/>
              <a:t>2- دراسة التأثيرات البيئية.</a:t>
            </a:r>
          </a:p>
          <a:p>
            <a:r>
              <a:rPr lang="ar-IQ" sz="2000" b="1" dirty="0"/>
              <a:t>3- تصميم هيكل و أنشطة التنظيم.</a:t>
            </a:r>
          </a:p>
          <a:p>
            <a:endParaRPr lang="ar-IQ" sz="2000" b="1" dirty="0"/>
          </a:p>
          <a:p>
            <a:r>
              <a:rPr lang="ar-IQ" sz="2000" b="1" dirty="0"/>
              <a:t>جمع البيانات الأساسية عن المنظمة:</a:t>
            </a:r>
          </a:p>
          <a:p>
            <a:r>
              <a:rPr lang="ar-IQ" sz="2000" b="1" dirty="0"/>
              <a:t>الهدف من جمع البيانات الأساسية عن المنظمة هو دراسة كافة المعلومات ذات العلاقة بالمنظمة ، و التي يمكنها أن تؤثر في هيكل و أنشطة التنظيم. و تشمل هذه البيانات:</a:t>
            </a:r>
          </a:p>
          <a:p>
            <a:r>
              <a:rPr lang="ar-IQ" sz="2000" b="1" dirty="0" smtClean="0"/>
              <a:t>•الهيكل </a:t>
            </a:r>
            <a:r>
              <a:rPr lang="ar-IQ" sz="2000" b="1" dirty="0"/>
              <a:t>الحالي للتنظيم.</a:t>
            </a:r>
          </a:p>
          <a:p>
            <a:r>
              <a:rPr lang="ar-IQ" sz="2000" b="1" dirty="0" smtClean="0"/>
              <a:t>•السلطات</a:t>
            </a:r>
            <a:r>
              <a:rPr lang="ar-IQ" sz="2000" b="1" dirty="0"/>
              <a:t>.</a:t>
            </a:r>
          </a:p>
          <a:p>
            <a:r>
              <a:rPr lang="ar-IQ" sz="2000" b="1" dirty="0" smtClean="0"/>
              <a:t>•المركزية </a:t>
            </a:r>
            <a:r>
              <a:rPr lang="ar-IQ" sz="2000" b="1" dirty="0"/>
              <a:t>و التفويض.</a:t>
            </a:r>
          </a:p>
          <a:p>
            <a:r>
              <a:rPr lang="ar-IQ" sz="2000" b="1" dirty="0" smtClean="0"/>
              <a:t>•تقسيم </a:t>
            </a:r>
            <a:r>
              <a:rPr lang="ar-IQ" sz="2000" b="1" dirty="0"/>
              <a:t>العمل و التخصص.</a:t>
            </a:r>
          </a:p>
          <a:p>
            <a:r>
              <a:rPr lang="ar-IQ" sz="2000" b="1" dirty="0" smtClean="0"/>
              <a:t>•هيكل </a:t>
            </a:r>
            <a:r>
              <a:rPr lang="ar-IQ" sz="2000" b="1" dirty="0"/>
              <a:t>الوظائف.</a:t>
            </a:r>
          </a:p>
          <a:p>
            <a:r>
              <a:rPr lang="ar-IQ" sz="2000" b="1" dirty="0" smtClean="0"/>
              <a:t>•أنظمة </a:t>
            </a:r>
            <a:r>
              <a:rPr lang="ar-IQ" sz="2000" b="1" dirty="0"/>
              <a:t>العمل.</a:t>
            </a:r>
          </a:p>
          <a:p>
            <a:r>
              <a:rPr lang="ar-IQ" sz="2000" b="1" dirty="0" smtClean="0"/>
              <a:t>•الموارد </a:t>
            </a:r>
            <a:r>
              <a:rPr lang="ar-IQ" sz="2000" b="1" dirty="0"/>
              <a:t>البشرية.</a:t>
            </a:r>
          </a:p>
          <a:p>
            <a:r>
              <a:rPr lang="ar-IQ" sz="2000" b="1" dirty="0" smtClean="0"/>
              <a:t>•الإتصالات</a:t>
            </a:r>
            <a:r>
              <a:rPr lang="ar-IQ" sz="2000" b="1" dirty="0"/>
              <a:t>.</a:t>
            </a:r>
          </a:p>
          <a:p>
            <a:r>
              <a:rPr lang="ar-IQ" sz="2000" b="1" dirty="0" smtClean="0"/>
              <a:t>•ظروف </a:t>
            </a:r>
            <a:r>
              <a:rPr lang="ar-IQ" sz="2000" b="1" dirty="0"/>
              <a:t>العمل.</a:t>
            </a:r>
          </a:p>
        </p:txBody>
      </p:sp>
    </p:spTree>
    <p:extLst>
      <p:ext uri="{BB962C8B-B14F-4D97-AF65-F5344CB8AC3E}">
        <p14:creationId xmlns:p14="http://schemas.microsoft.com/office/powerpoint/2010/main" val="2882804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028343"/>
            <a:ext cx="7344816" cy="4093428"/>
          </a:xfrm>
          <a:prstGeom prst="rect">
            <a:avLst/>
          </a:prstGeom>
        </p:spPr>
        <p:txBody>
          <a:bodyPr wrap="square">
            <a:spAutoFit/>
          </a:bodyPr>
          <a:lstStyle/>
          <a:p>
            <a:pPr algn="just"/>
            <a:r>
              <a:rPr lang="ar-IQ" sz="2000" b="1" dirty="0"/>
              <a:t>دراسة التأثيرات البيئية:</a:t>
            </a:r>
          </a:p>
          <a:p>
            <a:pPr algn="just"/>
            <a:r>
              <a:rPr lang="ar-IQ" sz="2000" b="1" dirty="0"/>
              <a:t>عناصر البيئة المؤثرة في البناء التنظيمي أربع:</a:t>
            </a:r>
          </a:p>
          <a:p>
            <a:pPr algn="just"/>
            <a:endParaRPr lang="ar-IQ" sz="2000" b="1" dirty="0"/>
          </a:p>
          <a:p>
            <a:pPr algn="just"/>
            <a:r>
              <a:rPr lang="ar-IQ" sz="2000" b="1" dirty="0" smtClean="0"/>
              <a:t>•البيئة </a:t>
            </a:r>
            <a:r>
              <a:rPr lang="ar-IQ" sz="2000" b="1" dirty="0"/>
              <a:t>الخارجية: يتأثر هيكل التنظيم ز أنشطته بقيود البيئة الخارجية و المفروضة من الدولة ، و المساهمين ، و المستهلكين و الموردين. </a:t>
            </a:r>
          </a:p>
          <a:p>
            <a:pPr algn="just"/>
            <a:endParaRPr lang="ar-IQ" sz="2000" b="1" dirty="0"/>
          </a:p>
          <a:p>
            <a:pPr algn="just"/>
            <a:r>
              <a:rPr lang="ar-IQ" sz="2000" b="1" dirty="0" smtClean="0"/>
              <a:t>•التكنولوجيا</a:t>
            </a:r>
            <a:r>
              <a:rPr lang="ar-IQ" sz="2000" b="1" dirty="0"/>
              <a:t>: تؤثر نوع التكنولوجيا المستخدمة في إنتاج السلع و الخدمات الأساسية للمشروع على هيكل و أنشطة التنظيم بالمنظمة.</a:t>
            </a:r>
          </a:p>
          <a:p>
            <a:pPr algn="just"/>
            <a:r>
              <a:rPr lang="ar-IQ" sz="2000" b="1" dirty="0"/>
              <a:t> </a:t>
            </a:r>
          </a:p>
          <a:p>
            <a:pPr algn="just"/>
            <a:r>
              <a:rPr lang="ar-IQ" sz="2000" b="1" dirty="0" smtClean="0"/>
              <a:t>•حجم </a:t>
            </a:r>
            <a:r>
              <a:rPr lang="ar-IQ" sz="2000" b="1" dirty="0"/>
              <a:t>و عمر المنظمة: تختلف المنظمات صغيرة الحجم عن تلك المنظمات كبيرة الحجم ، وأيضا تختلف المنظمات الحديثة و الصغيرة في العمر عن المنظمات القديمة في مشاكلها التنظيمية والتي تنعكس بالتبعية على شكل الهيكل و الأنشطة التنظيمية.</a:t>
            </a:r>
          </a:p>
          <a:p>
            <a:pPr algn="just"/>
            <a:endParaRPr lang="ar-IQ" sz="2000" b="1" dirty="0"/>
          </a:p>
        </p:txBody>
      </p:sp>
    </p:spTree>
    <p:extLst>
      <p:ext uri="{BB962C8B-B14F-4D97-AF65-F5344CB8AC3E}">
        <p14:creationId xmlns:p14="http://schemas.microsoft.com/office/powerpoint/2010/main" val="3815093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115616" y="1028343"/>
            <a:ext cx="7344816" cy="4401205"/>
          </a:xfrm>
          <a:prstGeom prst="rect">
            <a:avLst/>
          </a:prstGeom>
        </p:spPr>
        <p:txBody>
          <a:bodyPr wrap="square">
            <a:spAutoFit/>
          </a:bodyPr>
          <a:lstStyle/>
          <a:p>
            <a:r>
              <a:rPr lang="ar-IQ" dirty="0" smtClean="0"/>
              <a:t>•</a:t>
            </a:r>
            <a:r>
              <a:rPr lang="ar-IQ" sz="2000" b="1" dirty="0" smtClean="0"/>
              <a:t>أهداف </a:t>
            </a:r>
            <a:r>
              <a:rPr lang="ar-IQ" sz="2000" b="1" dirty="0"/>
              <a:t>و أنشطة المنظمة: قد تتغير أهداف المنظمة من فترة لأخرى ، و يترجم ذلك إلى أنشطة يجب القيام بها ، و التي تترجم تبعا إلى إدارات تقوم على هذه الأنشطة ، و بالتالي يتغير هيكل التنظيم. </a:t>
            </a:r>
          </a:p>
          <a:p>
            <a:endParaRPr lang="ar-IQ" sz="2000" b="1" dirty="0"/>
          </a:p>
          <a:p>
            <a:r>
              <a:rPr lang="ar-IQ" sz="2000" b="1" dirty="0"/>
              <a:t>تصميم هيكل و أنشطة التنظيم:</a:t>
            </a:r>
          </a:p>
          <a:p>
            <a:r>
              <a:rPr lang="ar-IQ" sz="2000" b="1" dirty="0"/>
              <a:t>بعد الأخذ في الحسبان كل من بيانات المنظمة و البيئة المحيطة و تأثيرهما المحتمل على كل من هيكل و أنشطة المنظمة ، يأتي دور المديرين و مستشاري التنظيم في تصميم هيكل و أنشطة التنظيم. ويمر تصميم التنظيم و أنشطته بخمس مراحل:</a:t>
            </a:r>
          </a:p>
          <a:p>
            <a:endParaRPr lang="ar-IQ" sz="2000" b="1" dirty="0"/>
          </a:p>
          <a:p>
            <a:r>
              <a:rPr lang="ar-IQ" sz="2000" b="1" dirty="0"/>
              <a:t>- تحديد أهداف و إستراتيجيات المنظمة.</a:t>
            </a:r>
          </a:p>
          <a:p>
            <a:r>
              <a:rPr lang="ar-IQ" sz="2000" b="1" dirty="0"/>
              <a:t>- تحديد الإدارات و الأقسام.</a:t>
            </a:r>
          </a:p>
          <a:p>
            <a:r>
              <a:rPr lang="ar-IQ" sz="2000" b="1" dirty="0"/>
              <a:t>- تحديد و توصيف الوظائف.</a:t>
            </a:r>
          </a:p>
          <a:p>
            <a:r>
              <a:rPr lang="ar-IQ" sz="2000" b="1" dirty="0"/>
              <a:t>- تحديد السلطات و العلاقات الوظيفية.</a:t>
            </a:r>
          </a:p>
          <a:p>
            <a:r>
              <a:rPr lang="ar-IQ" sz="2000" b="1" dirty="0"/>
              <a:t>- التركيز و الإهتمام بالتنسيق و التعاون بين وحدات التنظيم</a:t>
            </a:r>
          </a:p>
        </p:txBody>
      </p:sp>
    </p:spTree>
    <p:extLst>
      <p:ext uri="{BB962C8B-B14F-4D97-AF65-F5344CB8AC3E}">
        <p14:creationId xmlns:p14="http://schemas.microsoft.com/office/powerpoint/2010/main" val="3352038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474345"/>
            <a:ext cx="7056784" cy="5016758"/>
          </a:xfrm>
          <a:prstGeom prst="rect">
            <a:avLst/>
          </a:prstGeom>
        </p:spPr>
        <p:txBody>
          <a:bodyPr wrap="square">
            <a:spAutoFit/>
          </a:bodyPr>
          <a:lstStyle/>
          <a:p>
            <a:r>
              <a:rPr lang="ar-IQ" sz="2000" b="1" dirty="0"/>
              <a:t>هناك فرق بين المديرين و المنفذين ، فالمديرون هم من لديهم الحق في توجيه مرؤوسيهم ولكي يستطيع المدير أن يكون قادرا على التوجيه فعليه أن يتمتع بأربع مهارات رئيسية والتي تعتبر مكونات التوجيه ، وهي:</a:t>
            </a:r>
          </a:p>
          <a:p>
            <a:endParaRPr lang="ar-IQ" sz="2000" b="1" dirty="0"/>
          </a:p>
          <a:p>
            <a:r>
              <a:rPr lang="ar-IQ" sz="2000" b="1" dirty="0"/>
              <a:t>1- القدرة على دفع و تحميس مرؤوسيه نحو الأداء الأفضل (الدافعية).</a:t>
            </a:r>
          </a:p>
          <a:p>
            <a:r>
              <a:rPr lang="ar-IQ" sz="2000" b="1" dirty="0"/>
              <a:t>2- القدرة على الإتصال بمرؤوسيه (الإتصال).</a:t>
            </a:r>
          </a:p>
          <a:p>
            <a:r>
              <a:rPr lang="ar-IQ" sz="2000" b="1" dirty="0"/>
              <a:t>3- القدرة على إثارة روح الفريق و العمل الجماعي (العمل الجماعي).</a:t>
            </a:r>
          </a:p>
          <a:p>
            <a:r>
              <a:rPr lang="ar-IQ" sz="2000" b="1" dirty="0"/>
              <a:t>4- القيادة. </a:t>
            </a:r>
          </a:p>
          <a:p>
            <a:endParaRPr lang="ar-IQ" sz="2000" b="1" dirty="0"/>
          </a:p>
          <a:p>
            <a:r>
              <a:rPr lang="ar-IQ" sz="2000" b="1" dirty="0"/>
              <a:t>الدافعية</a:t>
            </a:r>
          </a:p>
          <a:p>
            <a:r>
              <a:rPr lang="ar-IQ" sz="2000" b="1" dirty="0"/>
              <a:t>تشير الدافعية إلى مقدار الحماس الموجود لدى فرد معين ، وعلى المدير أن يثير حماس مرؤوسيه كوسيلة لتوجيههم في أعمالهم. ولكي يستطيع المدير أن يضع مرؤوسيه و أعمالهم في الإتجاه السليم ، قد يكون من المستحسن أن يرفع حماسهم ، و أن يفهم إحتياجاتهم و أن يحدد أهدافهم ، و أن يعطيهم أعمال مناسبة لهم ، و أن يلهب مشاعر الإنجاز و حب العمل لديهم ، و أن يختارهم بعناية بحيث تتوافر صفاتهم مع طبيعة العمل ، و أن يدربهم ، و أن يعاملهم بالحسنى و بالعدالة.</a:t>
            </a:r>
          </a:p>
        </p:txBody>
      </p:sp>
    </p:spTree>
    <p:extLst>
      <p:ext uri="{BB962C8B-B14F-4D97-AF65-F5344CB8AC3E}">
        <p14:creationId xmlns:p14="http://schemas.microsoft.com/office/powerpoint/2010/main" val="99580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751343"/>
            <a:ext cx="7272808" cy="4647426"/>
          </a:xfrm>
          <a:prstGeom prst="rect">
            <a:avLst/>
          </a:prstGeom>
        </p:spPr>
        <p:txBody>
          <a:bodyPr wrap="square">
            <a:spAutoFit/>
          </a:bodyPr>
          <a:lstStyle/>
          <a:p>
            <a:endParaRPr lang="ar-IQ" dirty="0"/>
          </a:p>
          <a:p>
            <a:pPr algn="just"/>
            <a:r>
              <a:rPr lang="ar-IQ" sz="2000" b="1" dirty="0"/>
              <a:t>تعرف الإدارة بأنها "العملية الخاصة بإنجاز الأعمال و الأهداف من خلال اّخرين بفاعلية و كفاءة". و يظهر من هذا التعريف أن هناك مقومات أساسية هي:</a:t>
            </a:r>
          </a:p>
          <a:p>
            <a:pPr algn="just"/>
            <a:endParaRPr lang="ar-IQ" sz="2000" b="1" dirty="0"/>
          </a:p>
          <a:p>
            <a:pPr algn="just"/>
            <a:r>
              <a:rPr lang="ar-IQ" sz="2000" b="1" dirty="0"/>
              <a:t> </a:t>
            </a:r>
            <a:r>
              <a:rPr lang="ar-IQ" sz="2000" b="1" dirty="0" smtClean="0"/>
              <a:t>الإدارة </a:t>
            </a:r>
            <a:r>
              <a:rPr lang="ar-IQ" sz="2000" b="1" dirty="0"/>
              <a:t>هي عملية يقوم بها المديرون. أي أن هناك أنشطة أو وظائف يقوم بها المديرون وهي: التخطيط ، و التنظيم ، و التوجيه ، و الرقابة.</a:t>
            </a:r>
          </a:p>
          <a:p>
            <a:pPr algn="just"/>
            <a:r>
              <a:rPr lang="ar-IQ" sz="2000" b="1" dirty="0"/>
              <a:t> </a:t>
            </a:r>
            <a:r>
              <a:rPr lang="ar-IQ" sz="2000" b="1" dirty="0" smtClean="0"/>
              <a:t>إنجاز </a:t>
            </a:r>
            <a:r>
              <a:rPr lang="ar-IQ" sz="2000" b="1" dirty="0"/>
              <a:t>الأعمال و لأهداف ، و هي تشير إلى النواتج النهائية التي تود أن تصل المنظمة إليها.</a:t>
            </a:r>
          </a:p>
          <a:p>
            <a:pPr algn="just"/>
            <a:r>
              <a:rPr lang="ar-IQ" sz="2000" b="1" dirty="0"/>
              <a:t> </a:t>
            </a:r>
            <a:r>
              <a:rPr lang="ar-IQ" sz="2000" b="1" dirty="0" smtClean="0"/>
              <a:t>يتم </a:t>
            </a:r>
            <a:r>
              <a:rPr lang="ar-IQ" sz="2000" b="1" dirty="0"/>
              <a:t>إنجاز الأعمال و الأهداف من خلال اّخرين ، وهم الموارد البشرية المتاحة لدى المنظمة من عمال و منفذين و أخصائيين و غيرهم من الأفراد الذين تتضافر جهودهم من أجل تحقيق الأعمال و الأهداف.</a:t>
            </a:r>
          </a:p>
          <a:p>
            <a:pPr algn="just"/>
            <a:r>
              <a:rPr lang="ar-IQ" sz="2000" b="1" dirty="0"/>
              <a:t> </a:t>
            </a:r>
            <a:r>
              <a:rPr lang="ar-IQ" sz="2000" b="1" dirty="0" smtClean="0"/>
              <a:t>يجب </a:t>
            </a:r>
            <a:r>
              <a:rPr lang="ar-IQ" sz="2000" b="1" dirty="0"/>
              <a:t>أن يتم تحقيق الأعمال و الأهداف بفاعلية و كفاءة. و تشير الفعالية إلى تحقيق أكبر قدر ممكن من الأهداف ، بينما تشير الكفاءة إلى حسن إستخدام الموارد المتاحة لدى المنظمة.</a:t>
            </a:r>
          </a:p>
          <a:p>
            <a:endParaRPr lang="ar-IQ" dirty="0"/>
          </a:p>
        </p:txBody>
      </p:sp>
    </p:spTree>
    <p:extLst>
      <p:ext uri="{BB962C8B-B14F-4D97-AF65-F5344CB8AC3E}">
        <p14:creationId xmlns:p14="http://schemas.microsoft.com/office/powerpoint/2010/main" val="504815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97346"/>
            <a:ext cx="7488832" cy="5632311"/>
          </a:xfrm>
          <a:prstGeom prst="rect">
            <a:avLst/>
          </a:prstGeom>
        </p:spPr>
        <p:txBody>
          <a:bodyPr wrap="square">
            <a:spAutoFit/>
          </a:bodyPr>
          <a:lstStyle/>
          <a:p>
            <a:r>
              <a:rPr lang="ar-IQ" sz="2000" b="1" dirty="0"/>
              <a:t>كيف يمكن رفع دافعية و حماس المرؤوسين؟</a:t>
            </a:r>
          </a:p>
          <a:p>
            <a:r>
              <a:rPr lang="ar-IQ" sz="2000" b="1" dirty="0"/>
              <a:t>1- دراسة حاجات المرؤوسين المهمة و الغير مشبعة: يجب على المدير دراسة حاجات مرؤوسيه و تحديد الحاجات المهمة و الغير مشبعة. إن حاجات الإنسان تنتظم بصفة عامة في خمس حاجات:</a:t>
            </a:r>
          </a:p>
          <a:p>
            <a:endParaRPr lang="ar-IQ" sz="2000" b="1" dirty="0"/>
          </a:p>
          <a:p>
            <a:r>
              <a:rPr lang="ar-IQ" sz="2000" b="1" dirty="0" smtClean="0"/>
              <a:t>•الحاجات </a:t>
            </a:r>
            <a:r>
              <a:rPr lang="ar-IQ" sz="2000" b="1" dirty="0"/>
              <a:t>الفسيولوجية.</a:t>
            </a:r>
          </a:p>
          <a:p>
            <a:r>
              <a:rPr lang="ar-IQ" sz="2000" b="1" dirty="0" smtClean="0"/>
              <a:t>•حاجات </a:t>
            </a:r>
            <a:r>
              <a:rPr lang="ar-IQ" sz="2000" b="1" dirty="0"/>
              <a:t>الأمان: وهي حاجة الفرد ألا يشعر بالخطر أو التهديد داخل عمله.</a:t>
            </a:r>
          </a:p>
          <a:p>
            <a:r>
              <a:rPr lang="ar-IQ" sz="2000" b="1" dirty="0" smtClean="0"/>
              <a:t>•الحاجات </a:t>
            </a:r>
            <a:r>
              <a:rPr lang="ar-IQ" sz="2000" b="1" dirty="0"/>
              <a:t>الإجتماعية: وهي حاجة الفرد لأن يشعر بإنتماء إلى مجموعة عمل.</a:t>
            </a:r>
          </a:p>
          <a:p>
            <a:r>
              <a:rPr lang="ar-IQ" sz="2000" b="1" dirty="0" smtClean="0"/>
              <a:t>•حاجات </a:t>
            </a:r>
            <a:r>
              <a:rPr lang="ar-IQ" sz="2000" b="1" dirty="0"/>
              <a:t>التقدير و الإحترام.</a:t>
            </a:r>
          </a:p>
          <a:p>
            <a:r>
              <a:rPr lang="ar-IQ" sz="2000" b="1" dirty="0" smtClean="0"/>
              <a:t>•حاجات </a:t>
            </a:r>
            <a:r>
              <a:rPr lang="ar-IQ" sz="2000" b="1" dirty="0"/>
              <a:t>تحقيق الذات.</a:t>
            </a:r>
          </a:p>
          <a:p>
            <a:endParaRPr lang="ar-IQ" sz="2000" b="1" dirty="0"/>
          </a:p>
          <a:p>
            <a:r>
              <a:rPr lang="ar-IQ" sz="2000" b="1" dirty="0"/>
              <a:t>2- ربط إشباع الحاجات بسلوك مرغوب من المرؤوسين: يجب على المدير أن يوضح العلاقة بين سلوك أو أداء مرغوب للشركة يجب أن يقوم به المرؤوسون ، و بين حوافز معينة يمكن الحصول عليها و تؤدي إلى إشباع الحاجات المهمة لدى المرؤوسين. </a:t>
            </a:r>
          </a:p>
          <a:p>
            <a:endParaRPr lang="ar-IQ" sz="2000" b="1" dirty="0"/>
          </a:p>
          <a:p>
            <a:r>
              <a:rPr lang="ar-IQ" sz="2000" b="1" dirty="0"/>
              <a:t>3- تقديم حوافز قوية و فورية: يجب أن تعطى الحوافز التي تكون ذات نفع و جاذبية و عائد كبير للفرد.</a:t>
            </a:r>
          </a:p>
          <a:p>
            <a:endParaRPr lang="ar-IQ" sz="2000" b="1" dirty="0"/>
          </a:p>
        </p:txBody>
      </p:sp>
    </p:spTree>
    <p:extLst>
      <p:ext uri="{BB962C8B-B14F-4D97-AF65-F5344CB8AC3E}">
        <p14:creationId xmlns:p14="http://schemas.microsoft.com/office/powerpoint/2010/main" val="3955204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08090" y="836712"/>
            <a:ext cx="8280920" cy="4678204"/>
          </a:xfrm>
          <a:prstGeom prst="rect">
            <a:avLst/>
          </a:prstGeom>
        </p:spPr>
        <p:txBody>
          <a:bodyPr wrap="square">
            <a:spAutoFit/>
          </a:bodyPr>
          <a:lstStyle/>
          <a:p>
            <a:r>
              <a:rPr lang="ar-IQ" sz="2000" b="1" dirty="0" smtClean="0"/>
              <a:t>- تحديد أهداف المرؤوسين: يجب أن تكون الأهداف صعبة نسبيا ، مع إمكانية تحقيقها بشيء من الجهد. إن الأهداف البسيطة مبخسة للقدر ، و الأهداف الكبيرة و الأصعب نسبيا متحدية لقدرات الفرد. فيجب على المدير أن يضع أهدافا تتحدى قدرات المرؤوسين. و يجب أن تكون الأهداف قابلة للقياس  معبرة لمعاير محددة (كالكمية ، و الدقة ، و السرعة و الزمن , و الجودة). ويجب على المشرف أن يقدم  بصورة مستمرة معلومات عن مدى التقدم في إنجاز و تحقيق الأهداف ، فإن ذلك يرفع حماسة دافعية المرؤوس و يحدد له الإتجاه الواجب أن يسلكه لتحقيق الهدف.</a:t>
            </a:r>
          </a:p>
          <a:p>
            <a:endParaRPr lang="ar-IQ" sz="2000" b="1" dirty="0" smtClean="0"/>
          </a:p>
          <a:p>
            <a:r>
              <a:rPr lang="ar-IQ" sz="2000" b="1" dirty="0" smtClean="0"/>
              <a:t>5- الإهتمام بالمنجزين: هناك نوع من الناس الذين يتميزون بأنهم منجزون بطبيعتهم. إن هؤلاء الناس يحبون الشعور بإتمام العمل بنجاح ، وأنهم لكي ينجحوا في هذا فهم يحبون القيام بتلك الأعمال التي تتناسب صعوبتها مع قدراتهم (أو أصعب قليلا) ، و يحبون أن يعرفوا مدى تقدمهم في إنجازهم ، و يحبون أن يتم تقديرهم عندما يتم تحقيق العمل بنجاح و إنجازه. </a:t>
            </a:r>
          </a:p>
          <a:p>
            <a:endParaRPr lang="ar-IQ" sz="2000" b="1" dirty="0" smtClean="0"/>
          </a:p>
          <a:p>
            <a:r>
              <a:rPr lang="ar-IQ" sz="2000" b="1" dirty="0" smtClean="0"/>
              <a:t>6- تصميم العمل لكي يناسب المرؤوسين: إن طبيعة العمل و محتواه هم العامل الحاسم و الأساسي في إثارة همم و دافع- إختيار الأفراد المناسبين للوظيفة.</a:t>
            </a:r>
          </a:p>
          <a:p>
            <a:endParaRPr lang="ar-IQ" sz="2000" b="1" dirty="0"/>
          </a:p>
        </p:txBody>
      </p:sp>
    </p:spTree>
    <p:extLst>
      <p:ext uri="{BB962C8B-B14F-4D97-AF65-F5344CB8AC3E}">
        <p14:creationId xmlns:p14="http://schemas.microsoft.com/office/powerpoint/2010/main" val="1386706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772150"/>
            <a:ext cx="7272808" cy="6986528"/>
          </a:xfrm>
          <a:prstGeom prst="rect">
            <a:avLst/>
          </a:prstGeom>
        </p:spPr>
        <p:txBody>
          <a:bodyPr wrap="square">
            <a:spAutoFit/>
          </a:bodyPr>
          <a:lstStyle/>
          <a:p>
            <a:endParaRPr lang="ar-IQ" dirty="0" smtClean="0"/>
          </a:p>
          <a:p>
            <a:endParaRPr lang="ar-IQ" dirty="0"/>
          </a:p>
          <a:p>
            <a:endParaRPr lang="ar-IQ" dirty="0" smtClean="0"/>
          </a:p>
          <a:p>
            <a:endParaRPr lang="ar-IQ" dirty="0"/>
          </a:p>
          <a:p>
            <a:endParaRPr lang="ar-IQ" dirty="0"/>
          </a:p>
          <a:p>
            <a:endParaRPr lang="ar-IQ" dirty="0"/>
          </a:p>
          <a:p>
            <a:r>
              <a:rPr lang="ar-IQ" sz="2000" b="1" dirty="0"/>
              <a:t>العمل الجماعي  </a:t>
            </a:r>
            <a:endParaRPr lang="ar-IQ" sz="2000" b="1" dirty="0" smtClean="0"/>
          </a:p>
          <a:p>
            <a:endParaRPr lang="ar-IQ" sz="2000" b="1" dirty="0"/>
          </a:p>
          <a:p>
            <a:r>
              <a:rPr lang="ar-IQ" sz="2000" b="1" dirty="0"/>
              <a:t>يجب على كل مدير وكل مسؤل أن يكون قادرا على بناء فرق العمل ، أو جعل مرؤوسيه يعملون بروح الفريق ، وأن يذكي فيهم روح العمل الجماعي. وفيما يلي أهم المبادئ و المهارات الإدارية للعمل الجماعي هي:</a:t>
            </a:r>
          </a:p>
          <a:p>
            <a:endParaRPr lang="ar-IQ" sz="2000" b="1" dirty="0"/>
          </a:p>
          <a:p>
            <a:r>
              <a:rPr lang="ar-IQ" sz="2000" b="1" dirty="0"/>
              <a:t> </a:t>
            </a:r>
            <a:r>
              <a:rPr lang="ar-IQ" sz="2000" b="1" dirty="0" smtClean="0"/>
              <a:t>التعرف </a:t>
            </a:r>
            <a:r>
              <a:rPr lang="ar-IQ" sz="2000" b="1" dirty="0"/>
              <a:t>على معنى الجماعة و العمل وأهميتها:</a:t>
            </a:r>
          </a:p>
          <a:p>
            <a:r>
              <a:rPr lang="ar-IQ" sz="2000" b="1" dirty="0" smtClean="0"/>
              <a:t>تتكون </a:t>
            </a:r>
            <a:r>
              <a:rPr lang="ar-IQ" sz="2000" b="1" dirty="0"/>
              <a:t>جماعة العمل من بين إثنين أو أكثر ، يتفاعلون مع بعضهم البعض بشكل ثابت في هذا التفاعل ، و يحيط بهم قيم و قواعد سلوكية ، وذلك من أجل تحقيق هدف المجموعة أو المنظمة. </a:t>
            </a:r>
          </a:p>
          <a:p>
            <a:r>
              <a:rPr lang="ar-IQ" sz="2000" b="1" dirty="0" smtClean="0"/>
              <a:t>جماعات </a:t>
            </a:r>
            <a:r>
              <a:rPr lang="ar-IQ" sz="2000" b="1" dirty="0"/>
              <a:t>العمل لها مسميات ، حيث يطلق عليها فرق العمل ، ووحدات ، و أقسام ، و إدارات ، و لجان ، و فروع. </a:t>
            </a:r>
            <a:r>
              <a:rPr lang="en-US" sz="2000" b="1" dirty="0" smtClean="0"/>
              <a:t>o</a:t>
            </a:r>
            <a:r>
              <a:rPr lang="ar-IQ" sz="2000" b="1" dirty="0" smtClean="0"/>
              <a:t>يحب </a:t>
            </a:r>
            <a:r>
              <a:rPr lang="ar-IQ" sz="2000" b="1" dirty="0"/>
              <a:t>العاملون أن يعملوا في ظل جماعات لأنها تشبع إحتياجاتهم الإجتماعية و تحميهم من أي أخطار خارجية ، و تقوي التفاهم و المشاركة بين العاملين.</a:t>
            </a:r>
          </a:p>
          <a:p>
            <a:r>
              <a:rPr lang="ar-IQ" sz="2000" b="1" dirty="0" smtClean="0"/>
              <a:t>إذا </a:t>
            </a:r>
            <a:r>
              <a:rPr lang="ar-IQ" sz="2000" b="1" dirty="0"/>
              <a:t>إستطاع المدير أن يخلق من أفراد قسمه جماعة متماسكة ، فإنه يتجنب بذلك فرصة ظهور جماعة أو جماعات عمل غير رسمية قد تعرقل جوده في العمل.</a:t>
            </a:r>
          </a:p>
          <a:p>
            <a:endParaRPr lang="ar-IQ" sz="2000" b="1" dirty="0"/>
          </a:p>
        </p:txBody>
      </p:sp>
    </p:spTree>
    <p:extLst>
      <p:ext uri="{BB962C8B-B14F-4D97-AF65-F5344CB8AC3E}">
        <p14:creationId xmlns:p14="http://schemas.microsoft.com/office/powerpoint/2010/main" val="2334413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79653"/>
            <a:ext cx="7056784" cy="4985980"/>
          </a:xfrm>
          <a:prstGeom prst="rect">
            <a:avLst/>
          </a:prstGeom>
        </p:spPr>
        <p:txBody>
          <a:bodyPr wrap="square">
            <a:spAutoFit/>
          </a:bodyPr>
          <a:lstStyle/>
          <a:p>
            <a:r>
              <a:rPr lang="ar-IQ" dirty="0"/>
              <a:t> 	</a:t>
            </a:r>
            <a:endParaRPr lang="ar-IQ" dirty="0" smtClean="0"/>
          </a:p>
          <a:p>
            <a:r>
              <a:rPr lang="ar-IQ" sz="2000" b="1" dirty="0" smtClean="0"/>
              <a:t>وضع </a:t>
            </a:r>
            <a:r>
              <a:rPr lang="ar-IQ" sz="2000" b="1" dirty="0"/>
              <a:t>خطط للعمل الجماعي: يتضمن ذلك تحديد أهداف الجماعة و صفاتها و عملها و قيمتها و قوتها</a:t>
            </a:r>
            <a:r>
              <a:rPr lang="ar-IQ" sz="2000" b="1" dirty="0" smtClean="0"/>
              <a:t>.</a:t>
            </a:r>
            <a:r>
              <a:rPr lang="ar-IQ" sz="2000" b="1" dirty="0"/>
              <a:t>	</a:t>
            </a:r>
            <a:endParaRPr lang="ar-IQ" sz="2000" b="1" dirty="0" smtClean="0"/>
          </a:p>
          <a:p>
            <a:r>
              <a:rPr lang="ar-IQ" sz="2000" b="1" dirty="0" smtClean="0"/>
              <a:t>تحديد </a:t>
            </a:r>
            <a:r>
              <a:rPr lang="ar-IQ" sz="2000" b="1" dirty="0"/>
              <a:t>مكونات العمل الجماعي: يتضمن ذلك تحديد مسؤليات كل فرد في الجماعة ، و التدريب و إجراءات العمل بها. 	</a:t>
            </a:r>
            <a:endParaRPr lang="ar-IQ" sz="2000" b="1" dirty="0" smtClean="0"/>
          </a:p>
          <a:p>
            <a:r>
              <a:rPr lang="ar-IQ" sz="2000" b="1" dirty="0" smtClean="0"/>
              <a:t>تصميم </a:t>
            </a:r>
            <a:r>
              <a:rPr lang="ar-IQ" sz="2000" b="1" dirty="0"/>
              <a:t>العمل الجماعي: يتضمن </a:t>
            </a:r>
            <a:r>
              <a:rPr lang="ar-IQ" sz="2000" b="1" dirty="0" smtClean="0"/>
              <a:t>ذلك</a:t>
            </a:r>
            <a:r>
              <a:rPr lang="en-US" sz="2000" b="1" dirty="0"/>
              <a:t>	</a:t>
            </a:r>
            <a:endParaRPr lang="ar-IQ" sz="2000" b="1" dirty="0" smtClean="0"/>
          </a:p>
          <a:p>
            <a:r>
              <a:rPr lang="ar-IQ" sz="2000" b="1" dirty="0" smtClean="0"/>
              <a:t>تحديد </a:t>
            </a:r>
            <a:r>
              <a:rPr lang="ar-IQ" sz="2000" b="1" dirty="0"/>
              <a:t>الصلاحيات و المسؤليات الإدارية في الجماعة</a:t>
            </a:r>
            <a:r>
              <a:rPr lang="ar-IQ" sz="2000" b="1" dirty="0" smtClean="0"/>
              <a:t>.</a:t>
            </a:r>
            <a:r>
              <a:rPr lang="en-US" sz="2000" b="1" dirty="0"/>
              <a:t>	</a:t>
            </a:r>
            <a:endParaRPr lang="ar-IQ" sz="2000" b="1" dirty="0" smtClean="0"/>
          </a:p>
          <a:p>
            <a:r>
              <a:rPr lang="ar-IQ" sz="2000" b="1" dirty="0" smtClean="0"/>
              <a:t>تحديد </a:t>
            </a:r>
            <a:r>
              <a:rPr lang="ar-IQ" sz="2000" b="1" dirty="0"/>
              <a:t>خطوات العمل و تدفقها في الجماعة</a:t>
            </a:r>
            <a:r>
              <a:rPr lang="ar-IQ" sz="2000" b="1" dirty="0" smtClean="0"/>
              <a:t>.</a:t>
            </a:r>
            <a:r>
              <a:rPr lang="en-US" sz="2000" b="1" dirty="0"/>
              <a:t>	</a:t>
            </a:r>
            <a:endParaRPr lang="ar-IQ" sz="2000" b="1" dirty="0" smtClean="0"/>
          </a:p>
          <a:p>
            <a:r>
              <a:rPr lang="ar-IQ" sz="2000" b="1" dirty="0" smtClean="0"/>
              <a:t>وضع </a:t>
            </a:r>
            <a:r>
              <a:rPr lang="ar-IQ" sz="2000" b="1" dirty="0"/>
              <a:t>خرائط تشرح بالتفصيل إجراءات و خطوات العمل بالتفصيل ، بحيث تشرح هذه الخطوات بداية العمل ، و إجراءاته و خطواته ، حتى الإنتهاء من كل هذه </a:t>
            </a:r>
            <a:r>
              <a:rPr lang="ar-IQ" sz="2000" b="1" dirty="0" smtClean="0"/>
              <a:t>الخطوات.</a:t>
            </a:r>
            <a:r>
              <a:rPr lang="en-US" sz="2000" b="1" dirty="0" smtClean="0"/>
              <a:t>o</a:t>
            </a:r>
            <a:r>
              <a:rPr lang="ar-IQ" sz="2000" b="1" dirty="0" smtClean="0"/>
              <a:t>تحديد </a:t>
            </a:r>
            <a:r>
              <a:rPr lang="ar-IQ" sz="2000" b="1" dirty="0"/>
              <a:t>أساليب التفاعل بين أفراد الجماعة. </a:t>
            </a:r>
          </a:p>
          <a:p>
            <a:endParaRPr lang="ar-IQ" sz="2000" b="1" dirty="0"/>
          </a:p>
          <a:p>
            <a:r>
              <a:rPr lang="ar-IQ" sz="2000" b="1" dirty="0"/>
              <a:t> </a:t>
            </a:r>
            <a:r>
              <a:rPr lang="ar-IQ" sz="2000" b="1" dirty="0" smtClean="0"/>
              <a:t>تنفيذ </a:t>
            </a:r>
            <a:r>
              <a:rPr lang="ar-IQ" sz="2000" b="1" dirty="0"/>
              <a:t>العمل الجماعي: يتضمن تنفيذ العمل الجماعي وضع الخطط التنفيذية لها ، و التأكد من إلتزام أفراد الجماعة بالتنفيذ ، و حل الخلافات بينهم.</a:t>
            </a:r>
          </a:p>
          <a:p>
            <a:endParaRPr lang="ar-IQ" sz="2000" b="1" dirty="0"/>
          </a:p>
          <a:p>
            <a:r>
              <a:rPr lang="ar-IQ" sz="2000" b="1" dirty="0"/>
              <a:t> 	</a:t>
            </a:r>
          </a:p>
        </p:txBody>
      </p:sp>
    </p:spTree>
    <p:extLst>
      <p:ext uri="{BB962C8B-B14F-4D97-AF65-F5344CB8AC3E}">
        <p14:creationId xmlns:p14="http://schemas.microsoft.com/office/powerpoint/2010/main" val="1133917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1196752"/>
            <a:ext cx="6984776" cy="4678204"/>
          </a:xfrm>
          <a:prstGeom prst="rect">
            <a:avLst/>
          </a:prstGeom>
        </p:spPr>
        <p:txBody>
          <a:bodyPr wrap="square">
            <a:spAutoFit/>
          </a:bodyPr>
          <a:lstStyle/>
          <a:p>
            <a:r>
              <a:rPr lang="ar-IQ" sz="2000" b="1" dirty="0"/>
              <a:t>القيادة</a:t>
            </a:r>
          </a:p>
          <a:p>
            <a:r>
              <a:rPr lang="ar-IQ" sz="2000" b="1" dirty="0"/>
              <a:t>معنى القيادة:</a:t>
            </a:r>
          </a:p>
          <a:p>
            <a:r>
              <a:rPr lang="ar-IQ" sz="2000" b="1" dirty="0"/>
              <a:t>القيادة هي "نتاج لصفات شخصية ، و نمط للتصرف ، و تكيف مع البيئة و الموقف المحيط" ، كما أنها تعرف بأنها "عملية التأثير في أنشطة مجموعة منظمة من الناس وفي جهودها فيما يتعلق بوضع الأهداف و تحقيقها". أي أن القائد يجب أن يكون قادرا على التأثير في المرؤوسين و جعلهم ينفذون الأعمال المطلوبة التي تحقق الأهداف.</a:t>
            </a:r>
          </a:p>
          <a:p>
            <a:endParaRPr lang="ar-IQ" sz="2000" b="1" dirty="0"/>
          </a:p>
          <a:p>
            <a:r>
              <a:rPr lang="ar-IQ" sz="2000" b="1" dirty="0"/>
              <a:t>المدراء و القادة ... هل هم مختلفون؟</a:t>
            </a:r>
          </a:p>
          <a:p>
            <a:r>
              <a:rPr lang="ar-IQ" sz="2000" b="1" dirty="0"/>
              <a:t>إن المنظمات و الشركات بحاجة إلى كل من المديرين و القادة ، و أحيانا يكون الإثنان واحدا و يكونان هما نفس الشيء. إلا أن العديد من المديرين لن يصلوا أبدا إلى درجة القادة ، و العديد من القادة ميئوس منهم كمديرين. كل من القائد و المدير لديه دوره الذي يلعبه في الحياة العملية ، و لكن الدورين ليسا هما نفس الشيء وليسا دورا واحدا.</a:t>
            </a:r>
          </a:p>
          <a:p>
            <a:endParaRPr lang="ar-IQ" sz="2000" b="1" dirty="0"/>
          </a:p>
        </p:txBody>
      </p:sp>
    </p:spTree>
    <p:extLst>
      <p:ext uri="{BB962C8B-B14F-4D97-AF65-F5344CB8AC3E}">
        <p14:creationId xmlns:p14="http://schemas.microsoft.com/office/powerpoint/2010/main" val="3149403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889844"/>
            <a:ext cx="6696744" cy="4708981"/>
          </a:xfrm>
          <a:prstGeom prst="rect">
            <a:avLst/>
          </a:prstGeom>
        </p:spPr>
        <p:txBody>
          <a:bodyPr wrap="square">
            <a:spAutoFit/>
          </a:bodyPr>
          <a:lstStyle/>
          <a:p>
            <a:r>
              <a:rPr lang="ar-IQ" sz="2000" b="1" dirty="0"/>
              <a:t>مستويات القيادة:</a:t>
            </a:r>
          </a:p>
          <a:p>
            <a:r>
              <a:rPr lang="ar-IQ" sz="2000" b="1" dirty="0"/>
              <a:t>يتواجد القادة في جميع المستويات في الشركات و المؤسسات. وهناك ثلاث مستويات للقيادة:</a:t>
            </a:r>
          </a:p>
          <a:p>
            <a:endParaRPr lang="ar-IQ" sz="2000" b="1" dirty="0"/>
          </a:p>
          <a:p>
            <a:r>
              <a:rPr lang="ar-IQ" sz="2000" b="1" dirty="0"/>
              <a:t> </a:t>
            </a:r>
            <a:r>
              <a:rPr lang="ar-IQ" sz="2000" b="1" dirty="0" smtClean="0"/>
              <a:t>القائد </a:t>
            </a:r>
            <a:r>
              <a:rPr lang="ar-IQ" sz="2000" b="1" dirty="0"/>
              <a:t>الإستراتيجي: قائد في النستوى الأعلى من المؤسسة مسؤل عن نطاق من الوظائف و المهام المؤسسية ، وعن الأشخاص الذين يقومون بهذه الوظائف و المهام ، و عن الإسهام في إتخاذ القرارات المهمة و الكبرى.</a:t>
            </a:r>
          </a:p>
          <a:p>
            <a:endParaRPr lang="ar-IQ" sz="2000" b="1" dirty="0"/>
          </a:p>
          <a:p>
            <a:r>
              <a:rPr lang="ar-IQ" sz="2000" b="1" dirty="0"/>
              <a:t> </a:t>
            </a:r>
            <a:r>
              <a:rPr lang="ar-IQ" sz="2000" b="1" dirty="0" smtClean="0"/>
              <a:t>القائد </a:t>
            </a:r>
            <a:r>
              <a:rPr lang="ar-IQ" sz="2000" b="1" dirty="0"/>
              <a:t>التشغيلي: قائد في المؤسسة مسؤل عن مهام و وظائف خاصة بأحد الأقسام ، و جميع الموظفين في هذا القسم ، كما أنه مسؤل عن إتخاذ القرارات فيما يتعلق بمجال تخصصه.</a:t>
            </a:r>
          </a:p>
          <a:p>
            <a:endParaRPr lang="ar-IQ" sz="2000" b="1" dirty="0"/>
          </a:p>
          <a:p>
            <a:r>
              <a:rPr lang="ar-IQ" sz="2000" b="1" dirty="0"/>
              <a:t> </a:t>
            </a:r>
            <a:r>
              <a:rPr lang="ar-IQ" sz="2000" b="1" dirty="0" smtClean="0"/>
              <a:t>قائد </a:t>
            </a:r>
            <a:r>
              <a:rPr lang="ar-IQ" sz="2000" b="1" dirty="0"/>
              <a:t>الفريق: قائد يعمل على مستوى الفريق ة تنحصر مسئوليته الرئيسية في الإشراف على الموظفين الذين يعملون معه و إنجاز المهم المنوط بالفريق ككل.</a:t>
            </a:r>
          </a:p>
          <a:p>
            <a:endParaRPr lang="ar-IQ" sz="2000" b="1" dirty="0"/>
          </a:p>
        </p:txBody>
      </p:sp>
    </p:spTree>
    <p:extLst>
      <p:ext uri="{BB962C8B-B14F-4D97-AF65-F5344CB8AC3E}">
        <p14:creationId xmlns:p14="http://schemas.microsoft.com/office/powerpoint/2010/main" val="170613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63344"/>
            <a:ext cx="6480720" cy="7171194"/>
          </a:xfrm>
          <a:prstGeom prst="rect">
            <a:avLst/>
          </a:prstGeom>
        </p:spPr>
        <p:txBody>
          <a:bodyPr wrap="square">
            <a:spAutoFit/>
          </a:bodyPr>
          <a:lstStyle/>
          <a:p>
            <a:endParaRPr lang="ar-IQ" sz="2000" b="1" dirty="0" smtClean="0"/>
          </a:p>
          <a:p>
            <a:r>
              <a:rPr lang="ar-IQ" sz="2000" b="1" dirty="0" smtClean="0"/>
              <a:t>مصادر </a:t>
            </a:r>
            <a:r>
              <a:rPr lang="ar-IQ" sz="2000" b="1" dirty="0"/>
              <a:t>التأثير في القيادة:</a:t>
            </a:r>
          </a:p>
          <a:p>
            <a:r>
              <a:rPr lang="ar-IQ" sz="2000" b="1" dirty="0"/>
              <a:t>كل قائد يعتمد على مجموعة من المؤثرات التي تجعله أكثر قوة و تأثيرا في مرؤوسيه. وفيما يلي أهم مصادر التأثير:</a:t>
            </a:r>
          </a:p>
          <a:p>
            <a:endParaRPr lang="ar-IQ" sz="2000" b="1" dirty="0"/>
          </a:p>
          <a:p>
            <a:r>
              <a:rPr lang="ar-IQ" sz="2000" b="1" dirty="0" smtClean="0"/>
              <a:t>1-السلطة </a:t>
            </a:r>
            <a:r>
              <a:rPr lang="ar-IQ" sz="2000" b="1" dirty="0"/>
              <a:t>الرسمية: تستند السلطة الرسمية على نوع الوظيفة ، و الوصف الوظيفي لها ، و الصلاحيات المالية ، و الصلاحيات الخاصة بتوجيه الأخرين و التخطيط و المتابعة لهم.</a:t>
            </a:r>
          </a:p>
          <a:p>
            <a:endParaRPr lang="ar-IQ" sz="2000" b="1" dirty="0"/>
          </a:p>
          <a:p>
            <a:r>
              <a:rPr lang="ar-IQ" sz="2000" b="1" dirty="0" smtClean="0"/>
              <a:t>2-قوة </a:t>
            </a:r>
            <a:r>
              <a:rPr lang="ar-IQ" sz="2000" b="1" dirty="0"/>
              <a:t>الحافز: إن إستخدام المدير للحوافز يمكنها أن تؤثر كثيرا في المرؤوسين.</a:t>
            </a:r>
          </a:p>
          <a:p>
            <a:endParaRPr lang="ar-IQ" sz="2000" b="1" dirty="0"/>
          </a:p>
          <a:p>
            <a:r>
              <a:rPr lang="ar-IQ" sz="2000" b="1" dirty="0" smtClean="0"/>
              <a:t>3-قوة </a:t>
            </a:r>
            <a:r>
              <a:rPr lang="ar-IQ" sz="2000" b="1" dirty="0"/>
              <a:t>العقاب: إن إستخدام المدير للقوة المستندة على عقاب مرؤوسيه يمكنها أن تؤثر في المرؤوسين.</a:t>
            </a:r>
          </a:p>
          <a:p>
            <a:endParaRPr lang="ar-IQ" sz="2000" b="1" dirty="0"/>
          </a:p>
          <a:p>
            <a:r>
              <a:rPr lang="ar-IQ" sz="2000" b="1" dirty="0" smtClean="0"/>
              <a:t>4-قوة </a:t>
            </a:r>
            <a:r>
              <a:rPr lang="ar-IQ" sz="2000" b="1" dirty="0"/>
              <a:t>الإعجاب: هي القوة المستندة على جاذبية القائد ، و إعجاب المرؤوسين به ، سواء كان ذلك الإعجاب بسبب أسلوبه في التعامل ، أم في شكله و مظهره و صفاته الخارجية.</a:t>
            </a:r>
          </a:p>
          <a:p>
            <a:endParaRPr lang="ar-IQ" sz="2000" b="1" dirty="0"/>
          </a:p>
          <a:p>
            <a:r>
              <a:rPr lang="ar-IQ" sz="2000" b="1" dirty="0" smtClean="0"/>
              <a:t>5-قوة </a:t>
            </a:r>
            <a:r>
              <a:rPr lang="ar-IQ" sz="2000" b="1" dirty="0"/>
              <a:t>الخبرة: وهي القوة المستندة على علم و خبرة و دراية و مهارة القائد في مجال عمله ، بحيث يكون مرجعا فنيا للمرؤوسين في حل مشاكل العمل و مصدر علم و خبرة لهم. </a:t>
            </a:r>
          </a:p>
          <a:p>
            <a:endParaRPr lang="ar-IQ" sz="2000" b="1" dirty="0"/>
          </a:p>
        </p:txBody>
      </p:sp>
    </p:spTree>
    <p:extLst>
      <p:ext uri="{BB962C8B-B14F-4D97-AF65-F5344CB8AC3E}">
        <p14:creationId xmlns:p14="http://schemas.microsoft.com/office/powerpoint/2010/main" val="2322424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1" y="3244334"/>
            <a:ext cx="6048672" cy="707886"/>
          </a:xfrm>
          <a:prstGeom prst="rect">
            <a:avLst/>
          </a:prstGeom>
        </p:spPr>
        <p:txBody>
          <a:bodyPr wrap="square">
            <a:spAutoFit/>
          </a:bodyPr>
          <a:lstStyle/>
          <a:p>
            <a:r>
              <a:rPr lang="ar-IQ" sz="4000" b="1" dirty="0"/>
              <a:t>مع تمنياتي لكم بالنجاح والموفقية </a:t>
            </a:r>
          </a:p>
        </p:txBody>
      </p:sp>
    </p:spTree>
    <p:extLst>
      <p:ext uri="{BB962C8B-B14F-4D97-AF65-F5344CB8AC3E}">
        <p14:creationId xmlns:p14="http://schemas.microsoft.com/office/powerpoint/2010/main" val="210245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997839"/>
            <a:ext cx="7992888" cy="3046988"/>
          </a:xfrm>
          <a:prstGeom prst="rect">
            <a:avLst/>
          </a:prstGeom>
        </p:spPr>
        <p:txBody>
          <a:bodyPr wrap="square">
            <a:spAutoFit/>
          </a:bodyPr>
          <a:lstStyle/>
          <a:p>
            <a:r>
              <a:rPr lang="ar-IQ" sz="2400" b="1" dirty="0"/>
              <a:t>الفاعلية ((</a:t>
            </a:r>
            <a:r>
              <a:rPr lang="en-US" sz="2400" b="1" dirty="0"/>
              <a:t>Effectiveness: </a:t>
            </a:r>
            <a:r>
              <a:rPr lang="ar-IQ" sz="2400" b="1" dirty="0"/>
              <a:t>تشير الفاعلية إلى مدى تحقيق الأهداف (أي النتائج) التي ترغبها المنظمة. ومن أمثلة الأهداف -  تحقيق الربح ، و التوسع فس الأسواق ، و تحقيق رضا العميل.</a:t>
            </a:r>
          </a:p>
          <a:p>
            <a:endParaRPr lang="ar-IQ" sz="2400" b="1" dirty="0"/>
          </a:p>
          <a:p>
            <a:r>
              <a:rPr lang="ar-IQ" sz="2400" b="1" dirty="0"/>
              <a:t>الكفاءة (</a:t>
            </a:r>
            <a:r>
              <a:rPr lang="en-US" sz="2400" b="1" dirty="0"/>
              <a:t>Efficiency): </a:t>
            </a:r>
            <a:r>
              <a:rPr lang="ar-IQ" sz="2400" b="1" dirty="0"/>
              <a:t>تشير الكفاءة إلى حسن إستخدام الموارد وعدم إهدارها. و تشير الموارد إلى ما يمكن إستخدامه من أموال و أفراد و أراضي و اّلات و خامات. وكلما إستطاع المديرون الإقتصاد و التوفير في إستخدام الموارد كان أفضل بشرط تحقيق الأهداف والنتائج. </a:t>
            </a:r>
          </a:p>
        </p:txBody>
      </p:sp>
    </p:spTree>
    <p:extLst>
      <p:ext uri="{BB962C8B-B14F-4D97-AF65-F5344CB8AC3E}">
        <p14:creationId xmlns:p14="http://schemas.microsoft.com/office/powerpoint/2010/main" val="2804829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940956"/>
            <a:ext cx="6768752" cy="3785652"/>
          </a:xfrm>
          <a:prstGeom prst="rect">
            <a:avLst/>
          </a:prstGeom>
        </p:spPr>
        <p:txBody>
          <a:bodyPr wrap="square">
            <a:spAutoFit/>
          </a:bodyPr>
          <a:lstStyle/>
          <a:p>
            <a:r>
              <a:rPr lang="ar-IQ" sz="2400" b="1" dirty="0"/>
              <a:t>العملية الإدارية (وظائف الإدارة – دور و وظائف المدراء الجيدون)</a:t>
            </a:r>
          </a:p>
          <a:p>
            <a:r>
              <a:rPr lang="ar-IQ" sz="2400" b="1" dirty="0"/>
              <a:t>1- التخطيط ((</a:t>
            </a:r>
            <a:r>
              <a:rPr lang="en-US" sz="2400" b="1" dirty="0"/>
              <a:t>Planning: </a:t>
            </a:r>
            <a:r>
              <a:rPr lang="ar-IQ" sz="2400" b="1" dirty="0"/>
              <a:t>يشمل التخطيط عمليات تحديد الأهداف التي تود المنظمة تحقيقها ، و إعداد الخطط اللازمة لتحقيق هذه الأهداف.</a:t>
            </a:r>
          </a:p>
          <a:p>
            <a:endParaRPr lang="ar-IQ" sz="2400" b="1" dirty="0"/>
          </a:p>
          <a:p>
            <a:r>
              <a:rPr lang="ar-IQ" sz="2400" b="1" dirty="0"/>
              <a:t>2- التنظيم ((</a:t>
            </a:r>
            <a:r>
              <a:rPr lang="en-US" sz="2400" b="1" dirty="0"/>
              <a:t>Organizing: </a:t>
            </a:r>
            <a:r>
              <a:rPr lang="ar-IQ" sz="2400" b="1" dirty="0"/>
              <a:t>يشمل التنظيم تحديد المهام و الواجبات الواجب القيام بها ، ومن سيقوم بها؟ ، و كيف يمكن تجميع المهام في وظائف و أقسام و إدارات؟ ، و من يتبع من؟ ، ومن لديه سلطة إتخاذ قرارات معينة.</a:t>
            </a:r>
          </a:p>
          <a:p>
            <a:endParaRPr lang="ar-IQ" sz="2400" b="1" dirty="0"/>
          </a:p>
        </p:txBody>
      </p:sp>
    </p:spTree>
    <p:extLst>
      <p:ext uri="{BB962C8B-B14F-4D97-AF65-F5344CB8AC3E}">
        <p14:creationId xmlns:p14="http://schemas.microsoft.com/office/powerpoint/2010/main" val="3240964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2080682"/>
            <a:ext cx="6840760" cy="3785652"/>
          </a:xfrm>
          <a:prstGeom prst="rect">
            <a:avLst/>
          </a:prstGeom>
        </p:spPr>
        <p:txBody>
          <a:bodyPr wrap="square">
            <a:spAutoFit/>
          </a:bodyPr>
          <a:lstStyle/>
          <a:p>
            <a:r>
              <a:rPr lang="ar-IQ" sz="2400" b="1" dirty="0"/>
              <a:t>التوجيه (</a:t>
            </a:r>
            <a:r>
              <a:rPr lang="en-US" sz="2400" b="1" dirty="0"/>
              <a:t>Directing): </a:t>
            </a:r>
            <a:r>
              <a:rPr lang="ar-IQ" sz="2400" b="1" dirty="0"/>
              <a:t>يشمل التوجيه عمليات تحفيز العاملين للعمل ، و قيادتهم ، و الإتصال بهم ، و تنسيق الجهود فيما بينهم و الحث على العمل الجماعي.</a:t>
            </a:r>
          </a:p>
          <a:p>
            <a:endParaRPr lang="ar-IQ" sz="2400" b="1" dirty="0"/>
          </a:p>
          <a:p>
            <a:r>
              <a:rPr lang="ar-IQ" sz="2400" b="1" dirty="0"/>
              <a:t>4- الرقابة (</a:t>
            </a:r>
            <a:r>
              <a:rPr lang="en-US" sz="2400" b="1" dirty="0"/>
              <a:t>Control): </a:t>
            </a:r>
            <a:r>
              <a:rPr lang="ar-IQ" sz="2400" b="1" dirty="0"/>
              <a:t>تشمل الرقابة متابعة الأداء و مقارنته بلأهداف الموضوعة ، و تحديد أي إنحرافات في الأداء ، و معالجة هذه الإنحرافات. </a:t>
            </a:r>
          </a:p>
          <a:p>
            <a:endParaRPr lang="ar-IQ" sz="2400" b="1" dirty="0"/>
          </a:p>
          <a:p>
            <a:r>
              <a:rPr lang="ar-IQ" sz="2400" b="1" dirty="0"/>
              <a:t> </a:t>
            </a:r>
          </a:p>
          <a:p>
            <a:endParaRPr lang="ar-IQ" sz="2400" b="1" dirty="0"/>
          </a:p>
        </p:txBody>
      </p:sp>
    </p:spTree>
    <p:extLst>
      <p:ext uri="{BB962C8B-B14F-4D97-AF65-F5344CB8AC3E}">
        <p14:creationId xmlns:p14="http://schemas.microsoft.com/office/powerpoint/2010/main" val="414999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751344"/>
            <a:ext cx="7344816" cy="4401205"/>
          </a:xfrm>
          <a:prstGeom prst="rect">
            <a:avLst/>
          </a:prstGeom>
        </p:spPr>
        <p:txBody>
          <a:bodyPr wrap="square">
            <a:spAutoFit/>
          </a:bodyPr>
          <a:lstStyle/>
          <a:p>
            <a:endParaRPr lang="ar-IQ" sz="2000" b="1" dirty="0"/>
          </a:p>
          <a:p>
            <a:r>
              <a:rPr lang="ar-IQ" sz="2000" b="1" dirty="0"/>
              <a:t>تعريف المنظمة:</a:t>
            </a:r>
          </a:p>
          <a:p>
            <a:r>
              <a:rPr lang="ar-IQ" sz="2000" b="1" dirty="0"/>
              <a:t>تعرف المنظمة بأنها "تنظيم أو كيان بشري يسعى إلى تحقيق الأهداف". و يظهر من هذا التعريف أن هناك ثلاث مقومات رئيسية لأي منظمة ، وهي:</a:t>
            </a:r>
          </a:p>
          <a:p>
            <a:endParaRPr lang="ar-IQ" sz="2000" b="1" dirty="0"/>
          </a:p>
          <a:p>
            <a:r>
              <a:rPr lang="ar-IQ" sz="2000" b="1" dirty="0"/>
              <a:t> </a:t>
            </a:r>
            <a:r>
              <a:rPr lang="ar-IQ" sz="2000" b="1" dirty="0" smtClean="0"/>
              <a:t>تنظيم </a:t>
            </a:r>
            <a:r>
              <a:rPr lang="ar-IQ" sz="2000" b="1" dirty="0"/>
              <a:t>(كيان): وهو يشير إلى وجود هوية توضح طريقة ترتيب العلاقات بين العاملين (أي من يرأس من؟ و من يتبع من؟) ، و غلى الأنظمة المستخدمة (مثل الخطط و السياسات و الإجراءات و القواعد) ، و إلى السلطة الممنوحة للمديرين لإتخاذ القرارات.</a:t>
            </a:r>
          </a:p>
          <a:p>
            <a:r>
              <a:rPr lang="ar-IQ" sz="2000" b="1" dirty="0"/>
              <a:t> </a:t>
            </a:r>
            <a:r>
              <a:rPr lang="ar-IQ" sz="2000" b="1" dirty="0" smtClean="0"/>
              <a:t>بشرية </a:t>
            </a:r>
            <a:r>
              <a:rPr lang="ar-IQ" sz="2000" b="1" dirty="0"/>
              <a:t>(أو إنساني): و يشير ذلك إلى طريقة تجميع كافة العاملين في وظائف و أقسام و إدارات ، وإلى طريقة تعينهم و تدريبهم و تحفيزهم.</a:t>
            </a:r>
          </a:p>
          <a:p>
            <a:r>
              <a:rPr lang="ar-IQ" sz="2000" b="1" dirty="0"/>
              <a:t> </a:t>
            </a:r>
            <a:r>
              <a:rPr lang="ar-IQ" sz="2000" b="1" dirty="0" smtClean="0"/>
              <a:t>أهداف </a:t>
            </a:r>
            <a:r>
              <a:rPr lang="ar-IQ" sz="2000" b="1" dirty="0"/>
              <a:t>(أو نتائج): بدون أهداف تفقد المنظمة قيمتها. فللمنظمة رسالة تود تحقيقها ، و أهداف و نتائج تود الوصول اليها.</a:t>
            </a:r>
          </a:p>
          <a:p>
            <a:endParaRPr lang="ar-IQ" sz="2000" b="1" dirty="0"/>
          </a:p>
          <a:p>
            <a:endParaRPr lang="ar-IQ" sz="2000" b="1" dirty="0"/>
          </a:p>
        </p:txBody>
      </p:sp>
    </p:spTree>
    <p:extLst>
      <p:ext uri="{BB962C8B-B14F-4D97-AF65-F5344CB8AC3E}">
        <p14:creationId xmlns:p14="http://schemas.microsoft.com/office/powerpoint/2010/main" val="1886408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772150"/>
            <a:ext cx="8136904" cy="6001643"/>
          </a:xfrm>
          <a:prstGeom prst="rect">
            <a:avLst/>
          </a:prstGeom>
        </p:spPr>
        <p:txBody>
          <a:bodyPr wrap="square">
            <a:spAutoFit/>
          </a:bodyPr>
          <a:lstStyle/>
          <a:p>
            <a:endParaRPr lang="ar-IQ" sz="2400" b="1" dirty="0" smtClean="0"/>
          </a:p>
          <a:p>
            <a:endParaRPr lang="ar-IQ" sz="2400" b="1" dirty="0"/>
          </a:p>
          <a:p>
            <a:endParaRPr lang="ar-IQ" sz="2400" b="1" dirty="0" smtClean="0"/>
          </a:p>
          <a:p>
            <a:endParaRPr lang="ar-IQ" sz="2400" b="1" dirty="0"/>
          </a:p>
          <a:p>
            <a:r>
              <a:rPr lang="ar-IQ" sz="2400" b="1" dirty="0" smtClean="0"/>
              <a:t>وظائف المنظمة:</a:t>
            </a:r>
          </a:p>
          <a:p>
            <a:r>
              <a:rPr lang="ar-IQ" sz="2400" b="1" dirty="0" smtClean="0"/>
              <a:t>1- الإنتاج (</a:t>
            </a:r>
            <a:r>
              <a:rPr lang="en-US" sz="2400" b="1" dirty="0" smtClean="0"/>
              <a:t>Production): </a:t>
            </a:r>
            <a:r>
              <a:rPr lang="ar-IQ" sz="2400" b="1" dirty="0" smtClean="0"/>
              <a:t>و تعني تحويل الموارد الأولية و عناصر الإنتاج إلى سلع أو منتج عالي الجودة أو خدمات صالحة للإستهلاك أو الأستخدام في مجالات أخرى بأقل تكلفة و في زمن مناسب.</a:t>
            </a:r>
          </a:p>
          <a:p>
            <a:r>
              <a:rPr lang="ar-IQ" sz="2400" b="1" dirty="0" smtClean="0"/>
              <a:t>2- التسويق (</a:t>
            </a:r>
            <a:r>
              <a:rPr lang="en-US" sz="2400" b="1" dirty="0" smtClean="0"/>
              <a:t>Marketing): </a:t>
            </a:r>
            <a:r>
              <a:rPr lang="ar-IQ" sz="2400" b="1" dirty="0" smtClean="0"/>
              <a:t>تختص هذه الوظيفة بنقل ملكية و حيازة السلع أو الخدمات التي تنتجها المنظمة إلى المشترين أو المستحقين لها. أي أنها الوظيفة المسؤلة عن تقديم المنتجات و الخدمات إلى المستفيدين منها و إيجاد ميل لتقبل السلع و الإقبال عليها. وتتكون وظيفة التسويق من عناصر المزيج التسويقي (المنتج ، السعر ، التوزيع ، الترويج). ومن خلال  العلاقة بيم عناصر المزيج التسويقي تتم عملية البيع. كما يهتم التسويق بدراسة سلوك المستهلك و دراسة السوق.</a:t>
            </a:r>
          </a:p>
          <a:p>
            <a:r>
              <a:rPr lang="ar-IQ" sz="2400" b="1" dirty="0" smtClean="0"/>
              <a:t>أقصى عائد ممكن للمنظمة من إستخدام هذه الأموال</a:t>
            </a:r>
            <a:endParaRPr lang="ar-IQ" sz="2400" b="1" dirty="0"/>
          </a:p>
        </p:txBody>
      </p:sp>
    </p:spTree>
    <p:extLst>
      <p:ext uri="{BB962C8B-B14F-4D97-AF65-F5344CB8AC3E}">
        <p14:creationId xmlns:p14="http://schemas.microsoft.com/office/powerpoint/2010/main" val="1566219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859340"/>
            <a:ext cx="7416824" cy="3693319"/>
          </a:xfrm>
          <a:prstGeom prst="rect">
            <a:avLst/>
          </a:prstGeom>
        </p:spPr>
        <p:txBody>
          <a:bodyPr wrap="square">
            <a:spAutoFit/>
          </a:bodyPr>
          <a:lstStyle/>
          <a:p>
            <a:endParaRPr lang="ar-IQ" dirty="0"/>
          </a:p>
          <a:p>
            <a:r>
              <a:rPr lang="ar-IQ" sz="2400" b="1" dirty="0"/>
              <a:t>3- الموارد البشرية (</a:t>
            </a:r>
            <a:r>
              <a:rPr lang="en-US" sz="2400" b="1" dirty="0"/>
              <a:t>Human Resources): </a:t>
            </a:r>
            <a:r>
              <a:rPr lang="ar-IQ" sz="2400" b="1" dirty="0"/>
              <a:t>و تقوم هذه الوظيفة بتوفير إحتياجات المنظمة من الموارد البشرية بالكمية المناسبة و المستوى المناسب في الوقت المناسب و المكان المناسب من المصدر المناسب و بالتكلفة المناسبة ، و إدارة شؤون العاملين بالمنظمة بكفائة و فاعلية.</a:t>
            </a:r>
          </a:p>
          <a:p>
            <a:endParaRPr lang="ar-IQ" sz="2400" b="1" dirty="0"/>
          </a:p>
          <a:p>
            <a:r>
              <a:rPr lang="ar-IQ" sz="2400" b="1" dirty="0"/>
              <a:t>4- التمويل (</a:t>
            </a:r>
            <a:r>
              <a:rPr lang="en-US" sz="2400" b="1" dirty="0"/>
              <a:t>Finance): </a:t>
            </a:r>
            <a:r>
              <a:rPr lang="ar-IQ" sz="2400" b="1" dirty="0"/>
              <a:t>و تقوم هذه الوظيفة بتدبير إحتياجات المنظمة من الأموال من المصادر المناسبة ، بالكمية الناسبة في الوقت المناسب و بالتكلفة المناسبة ، و إدارة الأموال في المنظمة بكفاءة و فاعلية بحيث يحقق </a:t>
            </a:r>
          </a:p>
        </p:txBody>
      </p:sp>
    </p:spTree>
    <p:extLst>
      <p:ext uri="{BB962C8B-B14F-4D97-AF65-F5344CB8AC3E}">
        <p14:creationId xmlns:p14="http://schemas.microsoft.com/office/powerpoint/2010/main" val="448463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612845"/>
            <a:ext cx="7344816" cy="4985980"/>
          </a:xfrm>
          <a:prstGeom prst="rect">
            <a:avLst/>
          </a:prstGeom>
        </p:spPr>
        <p:txBody>
          <a:bodyPr wrap="square">
            <a:spAutoFit/>
          </a:bodyPr>
          <a:lstStyle/>
          <a:p>
            <a:r>
              <a:rPr lang="ar-IQ" sz="2000" b="1" dirty="0"/>
              <a:t>و بالإضافة لهذه الوظائف الأساسية ، توجد وظائف أخرى تقوم بها المنظمة ، و تختلف أهميتها من منظمة لأخرى. فعلى سبيل المثال نجد أن وظيفة العلاقات العامة تحتل دورا مهما في معظم المنظمات ، لا سيما المنظمات التي لها علاقة مباشرة بالجماهير العامة.</a:t>
            </a:r>
          </a:p>
          <a:p>
            <a:endParaRPr lang="ar-IQ" sz="2000" b="1" dirty="0"/>
          </a:p>
          <a:p>
            <a:r>
              <a:rPr lang="ar-IQ" sz="2000" b="1" dirty="0"/>
              <a:t>علاقة وظائف الإدارة بوظائف المنظمة:</a:t>
            </a:r>
          </a:p>
          <a:p>
            <a:r>
              <a:rPr lang="ar-IQ" sz="2000" b="1" dirty="0"/>
              <a:t>إن وظائف الإدارة ذات طابع إداري يقوم على إنجاز الأعمال من خلال الأخرين ، بينما وظائف المنظمة ذات طابع فني تنفيذي تخصصي. ومن هنا فإن وظائف الإدارة سوف تقوم بإدارة الجوانب المختلفة لكل وظيفة من وظائف المنظمة. فمثلا وظيفة الإنتاج سوف تتم إدارتها من خلال:</a:t>
            </a:r>
          </a:p>
          <a:p>
            <a:r>
              <a:rPr lang="ar-IQ" sz="2000" b="1" dirty="0"/>
              <a:t>- تخطيط الإنتاج.</a:t>
            </a:r>
          </a:p>
          <a:p>
            <a:r>
              <a:rPr lang="ar-IQ" sz="2000" b="1" dirty="0"/>
              <a:t>- تنظيم نشاط الإنتاج.</a:t>
            </a:r>
          </a:p>
          <a:p>
            <a:r>
              <a:rPr lang="ar-IQ" sz="2000" b="1" dirty="0"/>
              <a:t>- توجيه العاملين في الإنتاج.</a:t>
            </a:r>
          </a:p>
          <a:p>
            <a:r>
              <a:rPr lang="ar-IQ" sz="2000" b="1" dirty="0"/>
              <a:t>- رقابة الإنتاج.</a:t>
            </a:r>
          </a:p>
          <a:p>
            <a:endParaRPr lang="ar-IQ" sz="2000" b="1" dirty="0"/>
          </a:p>
          <a:p>
            <a:r>
              <a:rPr lang="ar-IQ" sz="2000" b="1" dirty="0"/>
              <a:t>وهكذا بالنسبة لوظائف المنظمة الأخرى كالتسويق , و إدارة الموارد البشرية و التمويل.</a:t>
            </a:r>
          </a:p>
          <a:p>
            <a:endParaRPr lang="ar-IQ" sz="2000" b="1" dirty="0"/>
          </a:p>
        </p:txBody>
      </p:sp>
    </p:spTree>
    <p:extLst>
      <p:ext uri="{BB962C8B-B14F-4D97-AF65-F5344CB8AC3E}">
        <p14:creationId xmlns:p14="http://schemas.microsoft.com/office/powerpoint/2010/main" val="195659142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3142</Words>
  <Application>Microsoft Office PowerPoint</Application>
  <PresentationFormat>عرض على الشاشة (3:4)‏</PresentationFormat>
  <Paragraphs>223</Paragraphs>
  <Slides>27</Slides>
  <Notes>1</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سمة Office</vt:lpstr>
      <vt:lpstr>محاضرا ت مادة مبادئ أدارة الاعمال  م.د كريم صيهود كرم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 ت مادة مبادئ أدارة الاعمال  م.د كريم صيهود كرم </dc:title>
  <dc:creator>zero one</dc:creator>
  <cp:lastModifiedBy>zero one</cp:lastModifiedBy>
  <cp:revision>6</cp:revision>
  <dcterms:created xsi:type="dcterms:W3CDTF">2019-12-21T07:57:40Z</dcterms:created>
  <dcterms:modified xsi:type="dcterms:W3CDTF">2019-12-24T13:09:27Z</dcterms:modified>
</cp:coreProperties>
</file>